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1D8BD707-D9CF-40AE-B4C6-C98DA3205C09}" type="datetimeFigureOut">
              <a:rPr lang="en-US" smtClean="0"/>
              <a:pPr/>
              <a:t>7/3/2017</a:t>
            </a:fld>
            <a:endParaRPr lang="en-US"/>
          </a:p>
        </p:txBody>
      </p:sp>
      <p:sp>
        <p:nvSpPr>
          <p:cNvPr id="16" name="Slide Number Placeholder 15"/>
          <p:cNvSpPr>
            <a:spLocks noGrp="1"/>
          </p:cNvSpPr>
          <p:nvPr>
            <p:ph type="sldNum" sz="quarter" idx="11"/>
          </p:nvPr>
        </p:nvSpPr>
        <p:spPr/>
        <p:txBody>
          <a:bodyPr/>
          <a:lstStyle/>
          <a:p>
            <a:fld id="{B6F15528-21DE-4FAA-801E-634DDDAF4B2B}"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1D8BD707-D9CF-40AE-B4C6-C98DA3205C09}" type="datetimeFigureOut">
              <a:rPr lang="en-US" smtClean="0"/>
              <a:pPr/>
              <a:t>7/3/2017</a:t>
            </a:fld>
            <a:endParaRPr lang="en-US"/>
          </a:p>
        </p:txBody>
      </p:sp>
      <p:sp>
        <p:nvSpPr>
          <p:cNvPr id="15" name="Slide Number Placeholder 14"/>
          <p:cNvSpPr>
            <a:spLocks noGrp="1"/>
          </p:cNvSpPr>
          <p:nvPr>
            <p:ph type="sldNum" sz="quarter" idx="11"/>
          </p:nvPr>
        </p:nvSpPr>
        <p:spPr/>
        <p:txBody>
          <a:bodyPr/>
          <a:lstStyle/>
          <a:p>
            <a:fld id="{B6F15528-21DE-4FAA-801E-634DDDAF4B2B}" type="slidenum">
              <a:rPr lang="en-US" smtClean="0"/>
              <a:pPr/>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1D8BD707-D9CF-40AE-B4C6-C98DA3205C09}" type="datetimeFigureOut">
              <a:rPr lang="en-US" smtClean="0"/>
              <a:pPr/>
              <a:t>7/3/2017</a:t>
            </a:fld>
            <a:endParaRPr lang="en-US"/>
          </a:p>
        </p:txBody>
      </p:sp>
      <p:sp>
        <p:nvSpPr>
          <p:cNvPr id="13" name="Slide Number Placeholder 12"/>
          <p:cNvSpPr>
            <a:spLocks noGrp="1"/>
          </p:cNvSpPr>
          <p:nvPr>
            <p:ph type="sldNum" sz="quarter" idx="11"/>
          </p:nvPr>
        </p:nvSpPr>
        <p:spPr/>
        <p:txBody>
          <a:body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1D8BD707-D9CF-40AE-B4C6-C98DA3205C09}" type="datetimeFigureOut">
              <a:rPr lang="en-US" smtClean="0"/>
              <a:pPr/>
              <a:t>7/3/2017</a:t>
            </a:fld>
            <a:endParaRPr lang="en-US"/>
          </a:p>
        </p:txBody>
      </p:sp>
      <p:sp>
        <p:nvSpPr>
          <p:cNvPr id="9" name="Slide Number Placeholder 8"/>
          <p:cNvSpPr>
            <a:spLocks noGrp="1"/>
          </p:cNvSpPr>
          <p:nvPr>
            <p:ph type="sldNum" sz="quarter" idx="11"/>
          </p:nvPr>
        </p:nvSpPr>
        <p:spPr/>
        <p:txBody>
          <a:bodyPr/>
          <a:lstStyle/>
          <a:p>
            <a:fld id="{B6F15528-21DE-4FAA-801E-634DDDAF4B2B}"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1D8BD707-D9CF-40AE-B4C6-C98DA3205C09}" type="datetimeFigureOut">
              <a:rPr lang="en-US" smtClean="0"/>
              <a:pPr/>
              <a:t>7/3/2017</a:t>
            </a:fld>
            <a:endParaRPr lang="en-US"/>
          </a:p>
        </p:txBody>
      </p:sp>
      <p:sp>
        <p:nvSpPr>
          <p:cNvPr id="15" name="Slide Number Placeholder 14"/>
          <p:cNvSpPr>
            <a:spLocks noGrp="1"/>
          </p:cNvSpPr>
          <p:nvPr>
            <p:ph type="sldNum" sz="quarter" idx="11"/>
          </p:nvPr>
        </p:nvSpPr>
        <p:spPr/>
        <p:txBody>
          <a:bodyPr/>
          <a:lstStyle/>
          <a:p>
            <a:fld id="{B6F15528-21DE-4FAA-801E-634DDDAF4B2B}" type="slidenum">
              <a:rPr lang="en-US" smtClean="0"/>
              <a:pPr/>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7/3/2017</a:t>
            </a:fld>
            <a:endParaRPr lang="en-US"/>
          </a:p>
        </p:txBody>
      </p:sp>
      <p:sp>
        <p:nvSpPr>
          <p:cNvPr id="8" name="Slide Number Placeholder 7"/>
          <p:cNvSpPr>
            <a:spLocks noGrp="1"/>
          </p:cNvSpPr>
          <p:nvPr>
            <p:ph type="sldNum" sz="quarter" idx="11"/>
          </p:nvPr>
        </p:nvSpPr>
        <p:spPr/>
        <p:txBody>
          <a:bodyPr/>
          <a:lstStyle/>
          <a:p>
            <a:fld id="{B6F15528-21DE-4FAA-801E-634DDDAF4B2B}"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D8BD707-D9CF-40AE-B4C6-C98DA3205C09}" type="datetimeFigureOut">
              <a:rPr lang="en-US" smtClean="0"/>
              <a:pPr/>
              <a:t>7/3/2017</a:t>
            </a:fld>
            <a:endParaRPr lang="en-US"/>
          </a:p>
        </p:txBody>
      </p:sp>
      <p:sp>
        <p:nvSpPr>
          <p:cNvPr id="6" name="Slide Number Placeholder 5"/>
          <p:cNvSpPr>
            <a:spLocks noGrp="1"/>
          </p:cNvSpPr>
          <p:nvPr>
            <p:ph type="sldNum" sz="quarter" idx="11"/>
          </p:nvPr>
        </p:nvSpPr>
        <p:spPr/>
        <p:txBody>
          <a:bodyPr/>
          <a:lstStyle/>
          <a:p>
            <a:fld id="{B6F15528-21DE-4FAA-801E-634DDDAF4B2B}" type="slidenum">
              <a:rPr lang="en-US" smtClean="0"/>
              <a:pPr/>
              <a:t>‹#›</a:t>
            </a:fld>
            <a:endParaRPr lang="en-US"/>
          </a:p>
        </p:txBody>
      </p:sp>
      <p:sp>
        <p:nvSpPr>
          <p:cNvPr id="7" name="Footer Placeholder 6"/>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1D8BD707-D9CF-40AE-B4C6-C98DA3205C09}" type="datetimeFigureOut">
              <a:rPr lang="en-US" smtClean="0"/>
              <a:pPr/>
              <a:t>7/3/2017</a:t>
            </a:fld>
            <a:endParaRPr lang="en-US"/>
          </a:p>
        </p:txBody>
      </p:sp>
      <p:sp>
        <p:nvSpPr>
          <p:cNvPr id="16" name="Slide Number Placeholder 15"/>
          <p:cNvSpPr>
            <a:spLocks noGrp="1"/>
          </p:cNvSpPr>
          <p:nvPr>
            <p:ph type="sldNum" sz="quarter" idx="11"/>
          </p:nvPr>
        </p:nvSpPr>
        <p:spPr/>
        <p:txBody>
          <a:bodyPr/>
          <a:lstStyle/>
          <a:p>
            <a:fld id="{B6F15528-21DE-4FAA-801E-634DDDAF4B2B}"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1D8BD707-D9CF-40AE-B4C6-C98DA3205C09}" type="datetimeFigureOut">
              <a:rPr lang="en-US" smtClean="0"/>
              <a:pPr/>
              <a:t>7/3/2017</a:t>
            </a:fld>
            <a:endParaRPr lang="en-US"/>
          </a:p>
        </p:txBody>
      </p:sp>
      <p:sp>
        <p:nvSpPr>
          <p:cNvPr id="14" name="Slide Number Placeholder 13"/>
          <p:cNvSpPr>
            <a:spLocks noGrp="1"/>
          </p:cNvSpPr>
          <p:nvPr>
            <p:ph type="sldNum" sz="quarter" idx="11"/>
          </p:nvPr>
        </p:nvSpPr>
        <p:spPr/>
        <p:txBody>
          <a:bodyPr/>
          <a:lstStyle/>
          <a:p>
            <a:fld id="{B6F15528-21DE-4FAA-801E-634DDDAF4B2B}" type="slidenum">
              <a:rPr lang="en-US" smtClean="0"/>
              <a:pPr/>
              <a:t>‹#›</a:t>
            </a:fld>
            <a:endParaRPr lang="en-US"/>
          </a:p>
        </p:txBody>
      </p:sp>
      <p:sp>
        <p:nvSpPr>
          <p:cNvPr id="15" name="Footer Placeholder 14"/>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7/3/2017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1D8BD707-D9CF-40AE-B4C6-C98DA3205C09}" type="datetimeFigureOut">
              <a:rPr lang="en-US" smtClean="0"/>
              <a:pPr/>
              <a:t>7/3/2017</a:t>
            </a:fld>
            <a:endParaRPr lang="en-US"/>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Probability</a:t>
            </a:r>
            <a:endParaRPr lang="en-GB" dirty="0"/>
          </a:p>
        </p:txBody>
      </p:sp>
      <p:sp>
        <p:nvSpPr>
          <p:cNvPr id="3" name="Subtitle 2"/>
          <p:cNvSpPr>
            <a:spLocks noGrp="1"/>
          </p:cNvSpPr>
          <p:nvPr>
            <p:ph type="subTitle" idx="1"/>
          </p:nvPr>
        </p:nvSpPr>
        <p:spPr/>
        <p:txBody>
          <a:bodyPr/>
          <a:lstStyle/>
          <a:p>
            <a:r>
              <a:rPr lang="en-GB" dirty="0" smtClean="0"/>
              <a:t>Mathematics Holiday Homework     </a:t>
            </a:r>
            <a:endParaRPr lang="en-GB" dirty="0"/>
          </a:p>
        </p:txBody>
      </p:sp>
      <p:sp>
        <p:nvSpPr>
          <p:cNvPr id="4" name="TextBox 3"/>
          <p:cNvSpPr txBox="1"/>
          <p:nvPr/>
        </p:nvSpPr>
        <p:spPr>
          <a:xfrm>
            <a:off x="6019800" y="5410200"/>
            <a:ext cx="2171044" cy="1107996"/>
          </a:xfrm>
          <a:prstGeom prst="rect">
            <a:avLst/>
          </a:prstGeom>
          <a:noFill/>
        </p:spPr>
        <p:txBody>
          <a:bodyPr wrap="none" rtlCol="0">
            <a:spAutoFit/>
          </a:bodyPr>
          <a:lstStyle/>
          <a:p>
            <a:r>
              <a:rPr lang="en-GB" sz="2400" dirty="0" err="1" smtClean="0"/>
              <a:t>Vinayak</a:t>
            </a:r>
            <a:r>
              <a:rPr lang="en-GB" sz="2400" dirty="0" smtClean="0"/>
              <a:t> Singh</a:t>
            </a:r>
          </a:p>
          <a:p>
            <a:r>
              <a:rPr lang="en-GB" sz="2400" dirty="0" smtClean="0"/>
              <a:t>Class XI A</a:t>
            </a:r>
          </a:p>
          <a:p>
            <a:endParaRPr lang="en-GB" dirty="0"/>
          </a:p>
        </p:txBody>
      </p:sp>
    </p:spTree>
    <p:extLst>
      <p:ext uri="{BB962C8B-B14F-4D97-AF65-F5344CB8AC3E}">
        <p14:creationId xmlns:p14="http://schemas.microsoft.com/office/powerpoint/2010/main" val="347721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133600" y="457200"/>
                <a:ext cx="6553200" cy="4419600"/>
              </a:xfrm>
            </p:spPr>
            <p:txBody>
              <a:bodyPr>
                <a:noAutofit/>
              </a:bodyPr>
              <a:lstStyle/>
              <a:p>
                <a:r>
                  <a:rPr lang="en-GB" sz="2400" dirty="0">
                    <a:ea typeface="MingLiU-ExtB" pitchFamily="18" charset="-120"/>
                  </a:rPr>
                  <a:t>Probability is the measure of the likelihood that an event will occur</a:t>
                </a:r>
                <a:r>
                  <a:rPr lang="en-GB" sz="2400" dirty="0" smtClean="0">
                    <a:ea typeface="MingLiU-ExtB" pitchFamily="18" charset="-120"/>
                  </a:rPr>
                  <a:t>. </a:t>
                </a:r>
                <a:r>
                  <a:rPr lang="en-GB" sz="2400" dirty="0">
                    <a:ea typeface="MingLiU-ExtB" pitchFamily="18" charset="-120"/>
                  </a:rPr>
                  <a:t>Probability is quantified as a number between 0 and 1, </a:t>
                </a:r>
                <a:r>
                  <a:rPr lang="en-GB" sz="2400" dirty="0" smtClean="0">
                    <a:ea typeface="MingLiU-ExtB" pitchFamily="18" charset="-120"/>
                  </a:rPr>
                  <a:t>where 0 </a:t>
                </a:r>
                <a:r>
                  <a:rPr lang="en-GB" sz="2400" dirty="0">
                    <a:ea typeface="MingLiU-ExtB" pitchFamily="18" charset="-120"/>
                  </a:rPr>
                  <a:t>indicates impossibility and 1 indicates </a:t>
                </a:r>
                <a:r>
                  <a:rPr lang="en-GB" sz="2400" dirty="0" smtClean="0">
                    <a:ea typeface="MingLiU-ExtB" pitchFamily="18" charset="-120"/>
                  </a:rPr>
                  <a:t>certainty. The </a:t>
                </a:r>
                <a:r>
                  <a:rPr lang="en-GB" sz="2400" dirty="0">
                    <a:ea typeface="MingLiU-ExtB" pitchFamily="18" charset="-120"/>
                  </a:rPr>
                  <a:t>higher the probability of an event, the more certain that the event will occur</a:t>
                </a:r>
                <a:r>
                  <a:rPr lang="en-GB" sz="2400" dirty="0" smtClean="0">
                    <a:ea typeface="MingLiU-ExtB" pitchFamily="18" charset="-120"/>
                  </a:rPr>
                  <a:t>.</a:t>
                </a:r>
              </a:p>
              <a:p>
                <a:r>
                  <a:rPr lang="en-GB" sz="2400" dirty="0" smtClean="0">
                    <a:ea typeface="MingLiU-ExtB" pitchFamily="18" charset="-120"/>
                  </a:rPr>
                  <a:t>In a general sense, it can be summarised as :</a:t>
                </a:r>
              </a:p>
              <a:p>
                <a:pPr marL="18288" indent="0">
                  <a:buNone/>
                </a:pPr>
                <a:endParaRPr lang="en-GB" sz="2400" dirty="0" smtClean="0">
                  <a:ea typeface="MingLiU-ExtB" pitchFamily="18" charset="-120"/>
                </a:endParaRPr>
              </a:p>
              <a:p>
                <a:pPr marL="18288" indent="0">
                  <a:buNone/>
                </a:pPr>
                <a:r>
                  <a:rPr lang="en-GB" sz="2400" b="1" dirty="0" smtClean="0">
                    <a:effectLst/>
                  </a:rPr>
                  <a:t>   </a:t>
                </a:r>
                <a:r>
                  <a:rPr lang="en-GB" sz="2000" b="1" dirty="0">
                    <a:effectLst/>
                  </a:rPr>
                  <a:t>Probability of event </a:t>
                </a:r>
                <a:r>
                  <a:rPr lang="en-GB" sz="2000" b="1" dirty="0" smtClean="0">
                    <a:effectLst/>
                  </a:rPr>
                  <a:t>= </a:t>
                </a:r>
                <a14:m>
                  <m:oMath xmlns:m="http://schemas.openxmlformats.org/officeDocument/2006/math">
                    <m:f>
                      <m:fPr>
                        <m:ctrlPr>
                          <a:rPr lang="en-GB" sz="2000" b="1" i="1">
                            <a:effectLst/>
                            <a:latin typeface="Cambria Math"/>
                          </a:rPr>
                        </m:ctrlPr>
                      </m:fPr>
                      <m:num>
                        <m:r>
                          <a:rPr lang="en-GB" sz="2000" b="1" i="1">
                            <a:effectLst/>
                            <a:latin typeface="Cambria Math"/>
                          </a:rPr>
                          <m:t>𝑵𝒖𝒎𝒃𝒆𝒓</m:t>
                        </m:r>
                        <m:r>
                          <a:rPr lang="en-GB" sz="2000" b="1" i="1">
                            <a:effectLst/>
                            <a:latin typeface="Cambria Math"/>
                          </a:rPr>
                          <m:t> </m:t>
                        </m:r>
                        <m:r>
                          <a:rPr lang="en-GB" sz="2000" b="1" i="1">
                            <a:effectLst/>
                            <a:latin typeface="Cambria Math"/>
                          </a:rPr>
                          <m:t>𝒐𝒇</m:t>
                        </m:r>
                        <m:r>
                          <a:rPr lang="en-GB" sz="2000" b="1" i="1">
                            <a:effectLst/>
                            <a:latin typeface="Cambria Math"/>
                          </a:rPr>
                          <m:t> </m:t>
                        </m:r>
                        <m:r>
                          <a:rPr lang="en-GB" sz="2000" b="1" i="1">
                            <a:effectLst/>
                            <a:latin typeface="Cambria Math"/>
                          </a:rPr>
                          <m:t>𝒇𝒂𝒗𝒐𝒖𝒓𝒂𝒃𝒍𝒆</m:t>
                        </m:r>
                        <m:r>
                          <a:rPr lang="en-GB" sz="2000" b="1" i="1">
                            <a:effectLst/>
                            <a:latin typeface="Cambria Math"/>
                          </a:rPr>
                          <m:t> </m:t>
                        </m:r>
                        <m:r>
                          <a:rPr lang="en-GB" sz="2000" b="1" i="1">
                            <a:effectLst/>
                            <a:latin typeface="Cambria Math"/>
                          </a:rPr>
                          <m:t>𝒐𝒖𝒕𝒄𝒐𝒎𝒆𝒔</m:t>
                        </m:r>
                      </m:num>
                      <m:den>
                        <m:r>
                          <a:rPr lang="en-GB" sz="2000" b="1" i="1">
                            <a:effectLst/>
                            <a:latin typeface="Cambria Math"/>
                          </a:rPr>
                          <m:t>𝑻𝒐𝒕𝒂𝒍</m:t>
                        </m:r>
                        <m:r>
                          <a:rPr lang="en-GB" sz="2000" b="1" i="1">
                            <a:effectLst/>
                            <a:latin typeface="Cambria Math"/>
                          </a:rPr>
                          <m:t> </m:t>
                        </m:r>
                        <m:r>
                          <a:rPr lang="en-GB" sz="2000" b="1" i="1">
                            <a:effectLst/>
                            <a:latin typeface="Cambria Math"/>
                          </a:rPr>
                          <m:t>𝒏𝒖𝒎𝒃𝒆𝒓</m:t>
                        </m:r>
                        <m:r>
                          <a:rPr lang="en-GB" sz="2000" b="1" i="1">
                            <a:effectLst/>
                            <a:latin typeface="Cambria Math"/>
                          </a:rPr>
                          <m:t> </m:t>
                        </m:r>
                        <m:r>
                          <a:rPr lang="en-GB" sz="2000" b="1" i="1">
                            <a:effectLst/>
                            <a:latin typeface="Cambria Math"/>
                          </a:rPr>
                          <m:t>𝒐𝒇</m:t>
                        </m:r>
                        <m:r>
                          <a:rPr lang="en-GB" sz="2000" b="1" i="1">
                            <a:effectLst/>
                            <a:latin typeface="Cambria Math"/>
                          </a:rPr>
                          <m:t> </m:t>
                        </m:r>
                        <m:r>
                          <a:rPr lang="en-GB" sz="2000" b="1" i="1">
                            <a:effectLst/>
                            <a:latin typeface="Cambria Math"/>
                          </a:rPr>
                          <m:t>𝒐𝒖𝒕𝒄𝒐𝒎𝒆𝒔</m:t>
                        </m:r>
                      </m:den>
                    </m:f>
                  </m:oMath>
                </a14:m>
                <a:endParaRPr lang="en-GB" sz="2000" dirty="0" smtClean="0">
                  <a:latin typeface="MingLiU-ExtB" pitchFamily="18" charset="-120"/>
                  <a:ea typeface="MingLiU-ExtB" pitchFamily="18" charset="-120"/>
                </a:endParaRPr>
              </a:p>
              <a:p>
                <a:pPr marL="18288" indent="0">
                  <a:buNone/>
                </a:pPr>
                <a:r>
                  <a:rPr lang="en-GB" sz="2000" dirty="0">
                    <a:latin typeface="MingLiU-ExtB" pitchFamily="18" charset="-120"/>
                    <a:ea typeface="MingLiU-ExtB" pitchFamily="18" charset="-120"/>
                  </a:rPr>
                  <a:t> </a:t>
                </a:r>
                <a:r>
                  <a:rPr lang="en-GB" sz="2000" dirty="0" smtClean="0">
                    <a:latin typeface="MingLiU-ExtB" pitchFamily="18" charset="-120"/>
                    <a:ea typeface="MingLiU-ExtB" pitchFamily="18" charset="-120"/>
                  </a:rPr>
                  <a:t>   </a:t>
                </a:r>
                <a:endParaRPr lang="en-GB" sz="2000" dirty="0">
                  <a:latin typeface="MingLiU-ExtB" pitchFamily="18" charset="-120"/>
                  <a:ea typeface="MingLiU-ExtB" pitchFamily="18" charset="-12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133600" y="457200"/>
                <a:ext cx="6553200" cy="4419600"/>
              </a:xfrm>
              <a:blipFill rotWithShape="1">
                <a:blip r:embed="rId2"/>
                <a:stretch>
                  <a:fillRect l="-1209" t="-1931" r="-1953" b="-3724"/>
                </a:stretch>
              </a:blipFill>
            </p:spPr>
            <p:txBody>
              <a:bodyPr/>
              <a:lstStyle/>
              <a:p>
                <a:r>
                  <a:rPr lang="en-GB">
                    <a:noFill/>
                  </a:rPr>
                  <a:t> </a:t>
                </a:r>
              </a:p>
            </p:txBody>
          </p:sp>
        </mc:Fallback>
      </mc:AlternateContent>
      <p:sp>
        <p:nvSpPr>
          <p:cNvPr id="2" name="Title 1"/>
          <p:cNvSpPr>
            <a:spLocks noGrp="1"/>
          </p:cNvSpPr>
          <p:nvPr>
            <p:ph type="title"/>
          </p:nvPr>
        </p:nvSpPr>
        <p:spPr>
          <a:xfrm>
            <a:off x="762000" y="5181600"/>
            <a:ext cx="7543800" cy="914400"/>
          </a:xfrm>
        </p:spPr>
        <p:txBody>
          <a:bodyPr>
            <a:normAutofit/>
          </a:bodyPr>
          <a:lstStyle/>
          <a:p>
            <a:r>
              <a:rPr lang="en-GB" dirty="0" smtClean="0">
                <a:ea typeface="MingLiU-ExtB" pitchFamily="18" charset="-120"/>
              </a:rPr>
              <a:t>Introduction</a:t>
            </a:r>
            <a:endParaRPr lang="en-GB" dirty="0">
              <a:ea typeface="MingLiU-ExtB" pitchFamily="18" charset="-120"/>
            </a:endParaRPr>
          </a:p>
        </p:txBody>
      </p:sp>
    </p:spTree>
    <p:extLst>
      <p:ext uri="{BB962C8B-B14F-4D97-AF65-F5344CB8AC3E}">
        <p14:creationId xmlns:p14="http://schemas.microsoft.com/office/powerpoint/2010/main" val="108556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971800" y="1371600"/>
                <a:ext cx="6096000" cy="5410200"/>
              </a:xfrm>
            </p:spPr>
            <p:txBody>
              <a:bodyPr anchor="t">
                <a:normAutofit fontScale="77500" lnSpcReduction="20000"/>
              </a:bodyPr>
              <a:lstStyle/>
              <a:p>
                <a:pPr marL="18288" indent="0">
                  <a:buNone/>
                </a:pPr>
                <a:r>
                  <a:rPr lang="en-GB" dirty="0" smtClean="0"/>
                  <a:t>When we spin this wheel, we can get any number from 1 through 8. </a:t>
                </a:r>
              </a:p>
              <a:p>
                <a:pPr marL="18288" indent="0">
                  <a:buNone/>
                </a:pPr>
                <a:r>
                  <a:rPr lang="en-GB" dirty="0" smtClean="0"/>
                  <a:t>Lets find the probability of getting the number 2. </a:t>
                </a:r>
              </a:p>
              <a:p>
                <a:pPr marL="18288" indent="0">
                  <a:buNone/>
                </a:pPr>
                <a:r>
                  <a:rPr lang="en-GB" dirty="0" smtClean="0"/>
                  <a:t>    First we must find the total number of </a:t>
                </a:r>
              </a:p>
              <a:p>
                <a:pPr marL="18288" indent="0">
                  <a:buNone/>
                </a:pPr>
                <a:r>
                  <a:rPr lang="en-GB" dirty="0" smtClean="0"/>
                  <a:t>    outcomes. In this case,           </a:t>
                </a:r>
              </a:p>
              <a:p>
                <a:pPr marL="18288" indent="0">
                  <a:buNone/>
                </a:pPr>
                <a:r>
                  <a:rPr lang="en-GB" dirty="0" smtClean="0"/>
                  <a:t>    </a:t>
                </a:r>
                <a:r>
                  <a:rPr lang="en-GB" u="sng" dirty="0" smtClean="0"/>
                  <a:t>Total number of  outcomes = 8.</a:t>
                </a:r>
              </a:p>
              <a:p>
                <a:pPr marL="18288" indent="0">
                  <a:buNone/>
                </a:pPr>
                <a:r>
                  <a:rPr lang="en-GB" dirty="0" smtClean="0"/>
                  <a:t>    Then, we find the number of favourable</a:t>
                </a:r>
              </a:p>
              <a:p>
                <a:pPr marL="18288" indent="0">
                  <a:buNone/>
                </a:pPr>
                <a:r>
                  <a:rPr lang="en-GB" dirty="0" smtClean="0"/>
                  <a:t>    outcomes, i.e. the number of times 2 appears </a:t>
                </a:r>
              </a:p>
              <a:p>
                <a:pPr marL="18288" indent="0">
                  <a:buNone/>
                </a:pPr>
                <a:r>
                  <a:rPr lang="en-GB" dirty="0" smtClean="0"/>
                  <a:t>    on the wheel. As we can see, the number 2 only</a:t>
                </a:r>
              </a:p>
              <a:p>
                <a:pPr marL="18288" indent="0">
                  <a:buNone/>
                </a:pPr>
                <a:r>
                  <a:rPr lang="en-GB" dirty="0"/>
                  <a:t> </a:t>
                </a:r>
                <a:r>
                  <a:rPr lang="en-GB" dirty="0" smtClean="0"/>
                  <a:t>   appears once on the wheel. Hence,</a:t>
                </a:r>
              </a:p>
              <a:p>
                <a:pPr marL="18288" indent="0">
                  <a:buNone/>
                </a:pPr>
                <a:r>
                  <a:rPr lang="en-GB" dirty="0"/>
                  <a:t> </a:t>
                </a:r>
                <a:r>
                  <a:rPr lang="en-GB" dirty="0" smtClean="0"/>
                  <a:t>   </a:t>
                </a:r>
                <a:r>
                  <a:rPr lang="en-GB" u="sng" dirty="0" smtClean="0"/>
                  <a:t>Number of favourable outcomes = 1.</a:t>
                </a:r>
              </a:p>
              <a:p>
                <a:pPr marL="18288" indent="0">
                  <a:buNone/>
                </a:pPr>
                <a:r>
                  <a:rPr lang="en-GB" dirty="0" smtClean="0"/>
                  <a:t>    </a:t>
                </a:r>
                <a:r>
                  <a:rPr lang="en-GB" dirty="0" smtClean="0">
                    <a:effectLst/>
                  </a:rPr>
                  <a:t>Now we will divide the total number of outcomes </a:t>
                </a:r>
              </a:p>
              <a:p>
                <a:pPr marL="18288" indent="0">
                  <a:buNone/>
                </a:pPr>
                <a:r>
                  <a:rPr lang="en-GB" dirty="0" smtClean="0">
                    <a:effectLst/>
                  </a:rPr>
                  <a:t>    by the number of favourable outcomes.</a:t>
                </a:r>
              </a:p>
              <a:p>
                <a:pPr marL="18288" indent="0">
                  <a:buNone/>
                </a:pPr>
                <a:endParaRPr lang="en-GB" dirty="0" smtClean="0">
                  <a:effectLst/>
                </a:endParaRPr>
              </a:p>
              <a:p>
                <a:pPr marL="18288" indent="0">
                  <a:buNone/>
                </a:pPr>
                <a:r>
                  <a:rPr lang="en-GB" sz="2300" b="1" dirty="0">
                    <a:effectLst/>
                  </a:rPr>
                  <a:t> </a:t>
                </a:r>
                <a:r>
                  <a:rPr lang="en-GB" sz="2300" b="1" dirty="0" smtClean="0">
                    <a:effectLst/>
                  </a:rPr>
                  <a:t>   Probability of event  =  </a:t>
                </a:r>
                <a14:m>
                  <m:oMath xmlns:m="http://schemas.openxmlformats.org/officeDocument/2006/math">
                    <m:f>
                      <m:fPr>
                        <m:ctrlPr>
                          <a:rPr lang="en-GB" sz="2300" b="1" i="1" smtClean="0">
                            <a:effectLst/>
                            <a:latin typeface="Cambria Math"/>
                          </a:rPr>
                        </m:ctrlPr>
                      </m:fPr>
                      <m:num>
                        <m:r>
                          <a:rPr lang="en-GB" sz="2300" b="1" i="1" smtClean="0">
                            <a:effectLst/>
                            <a:latin typeface="Cambria Math"/>
                          </a:rPr>
                          <m:t>𝑵𝒖𝒎𝒃𝒆𝒓</m:t>
                        </m:r>
                        <m:r>
                          <a:rPr lang="en-GB" sz="2300" b="1" i="1" smtClean="0">
                            <a:effectLst/>
                            <a:latin typeface="Cambria Math"/>
                          </a:rPr>
                          <m:t> </m:t>
                        </m:r>
                        <m:r>
                          <a:rPr lang="en-GB" sz="2300" b="1" i="1" smtClean="0">
                            <a:effectLst/>
                            <a:latin typeface="Cambria Math"/>
                          </a:rPr>
                          <m:t>𝒐𝒇</m:t>
                        </m:r>
                        <m:r>
                          <a:rPr lang="en-GB" sz="2300" b="1" i="1" smtClean="0">
                            <a:effectLst/>
                            <a:latin typeface="Cambria Math"/>
                          </a:rPr>
                          <m:t> </m:t>
                        </m:r>
                        <m:r>
                          <a:rPr lang="en-GB" sz="2300" b="1" i="1" smtClean="0">
                            <a:effectLst/>
                            <a:latin typeface="Cambria Math"/>
                          </a:rPr>
                          <m:t>𝒇𝒂𝒗𝒐𝒖𝒓𝒂𝒃𝒍𝒆</m:t>
                        </m:r>
                        <m:r>
                          <a:rPr lang="en-GB" sz="2300" b="1" i="1" smtClean="0">
                            <a:effectLst/>
                            <a:latin typeface="Cambria Math"/>
                          </a:rPr>
                          <m:t> </m:t>
                        </m:r>
                        <m:r>
                          <a:rPr lang="en-GB" sz="2300" b="1" i="1" smtClean="0">
                            <a:effectLst/>
                            <a:latin typeface="Cambria Math"/>
                          </a:rPr>
                          <m:t>𝒐𝒖𝒕𝒄𝒐𝒎𝒆𝒔</m:t>
                        </m:r>
                      </m:num>
                      <m:den>
                        <m:r>
                          <a:rPr lang="en-GB" sz="2300" b="1" i="1" smtClean="0">
                            <a:effectLst/>
                            <a:latin typeface="Cambria Math"/>
                          </a:rPr>
                          <m:t>𝑻𝒐𝒕𝒂𝒍</m:t>
                        </m:r>
                        <m:r>
                          <a:rPr lang="en-GB" sz="2300" b="1" i="1" smtClean="0">
                            <a:effectLst/>
                            <a:latin typeface="Cambria Math"/>
                          </a:rPr>
                          <m:t> </m:t>
                        </m:r>
                        <m:r>
                          <a:rPr lang="en-GB" sz="2300" b="1" i="1" smtClean="0">
                            <a:effectLst/>
                            <a:latin typeface="Cambria Math"/>
                          </a:rPr>
                          <m:t>𝒏𝒖𝒎𝒃𝒆𝒓</m:t>
                        </m:r>
                        <m:r>
                          <a:rPr lang="en-GB" sz="2300" b="1" i="1" smtClean="0">
                            <a:effectLst/>
                            <a:latin typeface="Cambria Math"/>
                          </a:rPr>
                          <m:t> </m:t>
                        </m:r>
                        <m:r>
                          <a:rPr lang="en-GB" sz="2300" b="1" i="1" smtClean="0">
                            <a:effectLst/>
                            <a:latin typeface="Cambria Math"/>
                          </a:rPr>
                          <m:t>𝒐𝒇</m:t>
                        </m:r>
                        <m:r>
                          <a:rPr lang="en-GB" sz="2300" b="1" i="1" smtClean="0">
                            <a:effectLst/>
                            <a:latin typeface="Cambria Math"/>
                          </a:rPr>
                          <m:t> </m:t>
                        </m:r>
                        <m:r>
                          <a:rPr lang="en-GB" sz="2300" b="1" i="1" smtClean="0">
                            <a:effectLst/>
                            <a:latin typeface="Cambria Math"/>
                          </a:rPr>
                          <m:t>𝒐𝒖𝒕𝒄𝒐𝒎𝒆𝒔</m:t>
                        </m:r>
                      </m:den>
                    </m:f>
                  </m:oMath>
                </a14:m>
                <a:endParaRPr lang="en-GB" sz="2300" b="1" dirty="0" smtClean="0">
                  <a:effectLst/>
                </a:endParaRPr>
              </a:p>
              <a:p>
                <a:pPr marL="18288" indent="0">
                  <a:buNone/>
                </a:pPr>
                <a:r>
                  <a:rPr lang="en-GB" sz="2300" b="1" dirty="0">
                    <a:effectLst/>
                  </a:rPr>
                  <a:t> </a:t>
                </a:r>
                <a:r>
                  <a:rPr lang="en-GB" sz="2300" b="1" dirty="0" smtClean="0">
                    <a:effectLst/>
                  </a:rPr>
                  <a:t>   Hence, P(getting a 2) = </a:t>
                </a:r>
                <a14:m>
                  <m:oMath xmlns:m="http://schemas.openxmlformats.org/officeDocument/2006/math">
                    <m:f>
                      <m:fPr>
                        <m:ctrlPr>
                          <a:rPr lang="en-GB" sz="2300" b="1" i="1" smtClean="0">
                            <a:effectLst/>
                            <a:latin typeface="Cambria Math"/>
                          </a:rPr>
                        </m:ctrlPr>
                      </m:fPr>
                      <m:num>
                        <m:r>
                          <a:rPr lang="en-GB" sz="2300" b="1" i="1" smtClean="0">
                            <a:effectLst/>
                            <a:latin typeface="Cambria Math"/>
                          </a:rPr>
                          <m:t>𝟏</m:t>
                        </m:r>
                      </m:num>
                      <m:den>
                        <m:r>
                          <a:rPr lang="en-GB" sz="2300" b="1" i="1" smtClean="0">
                            <a:effectLst/>
                            <a:latin typeface="Cambria Math"/>
                          </a:rPr>
                          <m:t>𝟖</m:t>
                        </m:r>
                      </m:den>
                    </m:f>
                  </m:oMath>
                </a14:m>
                <a:r>
                  <a:rPr lang="en-GB" sz="2300" b="1" dirty="0" smtClean="0">
                    <a:effectLst/>
                  </a:rPr>
                  <a:t> </a:t>
                </a:r>
              </a:p>
              <a:p>
                <a:pPr marL="18288" indent="0">
                  <a:buNone/>
                </a:pPr>
                <a:r>
                  <a:rPr lang="en-GB" dirty="0" smtClean="0"/>
                  <a:t> </a:t>
                </a:r>
                <a:r>
                  <a:rPr lang="en-GB" b="1" dirty="0"/>
                  <a:t/>
                </a:r>
                <a:br>
                  <a:rPr lang="en-GB" b="1" dirty="0"/>
                </a:br>
                <a:r>
                  <a:rPr lang="en-GB" b="1" dirty="0" smtClean="0"/>
                  <a:t>                                                =  0.125</a:t>
                </a:r>
                <a:endParaRPr lang="en-GB" b="1" u="sng" dirty="0" smtClean="0"/>
              </a:p>
              <a:p>
                <a:pPr marL="18288" indent="0">
                  <a:buNone/>
                </a:pPr>
                <a:r>
                  <a:rPr lang="en-GB" dirty="0" smtClean="0"/>
                  <a:t>  </a:t>
                </a:r>
              </a:p>
              <a:p>
                <a:pPr marL="18288" indent="0">
                  <a:buNone/>
                </a:pPr>
                <a:endParaRPr lang="en-GB" dirty="0" smtClean="0"/>
              </a:p>
              <a:p>
                <a:pPr marL="18288" indent="0">
                  <a:buNone/>
                </a:pPr>
                <a:endParaRPr lang="en-GB"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971800" y="1371600"/>
                <a:ext cx="6096000" cy="5410200"/>
              </a:xfrm>
              <a:blipFill rotWithShape="1">
                <a:blip r:embed="rId2"/>
                <a:stretch>
                  <a:fillRect l="-600" t="-1239" r="-1600" b="-2027"/>
                </a:stretch>
              </a:blipFill>
            </p:spPr>
            <p:txBody>
              <a:bodyPr/>
              <a:lstStyle/>
              <a:p>
                <a:r>
                  <a:rPr lang="en-GB">
                    <a:noFill/>
                  </a:rPr>
                  <a:t> </a:t>
                </a:r>
              </a:p>
            </p:txBody>
          </p:sp>
        </mc:Fallback>
      </mc:AlternateContent>
      <p:sp>
        <p:nvSpPr>
          <p:cNvPr id="2" name="Title 1"/>
          <p:cNvSpPr>
            <a:spLocks noGrp="1"/>
          </p:cNvSpPr>
          <p:nvPr>
            <p:ph type="title"/>
          </p:nvPr>
        </p:nvSpPr>
        <p:spPr>
          <a:xfrm>
            <a:off x="762000" y="304800"/>
            <a:ext cx="7543800" cy="990600"/>
          </a:xfrm>
        </p:spPr>
        <p:txBody>
          <a:bodyPr/>
          <a:lstStyle/>
          <a:p>
            <a:r>
              <a:rPr lang="en-GB" dirty="0" smtClean="0"/>
              <a:t>For example :</a:t>
            </a:r>
            <a:endParaRPr lang="en-GB" dirty="0"/>
          </a:p>
        </p:txBody>
      </p:sp>
      <p:pic>
        <p:nvPicPr>
          <p:cNvPr id="1026" name="Picture 2" descr="C:\Users\INTEL\Desktop\downloa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86" y="1752600"/>
            <a:ext cx="2105026" cy="2171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275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6" end="6"/>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7" end="7"/>
                                            </p:txEl>
                                          </p:spTgt>
                                        </p:tgtEl>
                                        <p:attrNameLst>
                                          <p:attrName>style.visibility</p:attrName>
                                        </p:attrNameLst>
                                      </p:cBhvr>
                                      <p:to>
                                        <p:strVal val="visible"/>
                                      </p:to>
                                    </p:set>
                                    <p:anim calcmode="lin" valueType="num">
                                      <p:cBhvr>
                                        <p:cTn id="7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7" end="7"/>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3">
                                            <p:txEl>
                                              <p:pRg st="8" end="8"/>
                                            </p:txEl>
                                          </p:spTgt>
                                        </p:tgtEl>
                                        <p:attrNameLst>
                                          <p:attrName>style.visibility</p:attrName>
                                        </p:attrNameLst>
                                      </p:cBhvr>
                                      <p:to>
                                        <p:strVal val="visible"/>
                                      </p:to>
                                    </p:set>
                                    <p:anim calcmode="lin" valueType="num">
                                      <p:cBhvr>
                                        <p:cTn id="7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8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81"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82" dur="1000"/>
                                        <p:tgtEl>
                                          <p:spTgt spid="3">
                                            <p:txEl>
                                              <p:pRg st="8" end="8"/>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grpId="0" nodeType="clickEffect">
                                  <p:stCondLst>
                                    <p:cond delay="0"/>
                                  </p:stCondLst>
                                  <p:childTnLst>
                                    <p:set>
                                      <p:cBhvr>
                                        <p:cTn id="86" dur="1" fill="hold">
                                          <p:stCondLst>
                                            <p:cond delay="0"/>
                                          </p:stCondLst>
                                        </p:cTn>
                                        <p:tgtEl>
                                          <p:spTgt spid="3">
                                            <p:txEl>
                                              <p:pRg st="9" end="9"/>
                                            </p:txEl>
                                          </p:spTgt>
                                        </p:tgtEl>
                                        <p:attrNameLst>
                                          <p:attrName>style.visibility</p:attrName>
                                        </p:attrNameLst>
                                      </p:cBhvr>
                                      <p:to>
                                        <p:strVal val="visible"/>
                                      </p:to>
                                    </p:set>
                                    <p:anim calcmode="lin" valueType="num">
                                      <p:cBhvr>
                                        <p:cTn id="8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8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90" dur="1000"/>
                                        <p:tgtEl>
                                          <p:spTgt spid="3">
                                            <p:txEl>
                                              <p:pRg st="9" end="9"/>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3">
                                            <p:txEl>
                                              <p:pRg st="10" end="10"/>
                                            </p:txEl>
                                          </p:spTgt>
                                        </p:tgtEl>
                                        <p:attrNameLst>
                                          <p:attrName>style.visibility</p:attrName>
                                        </p:attrNameLst>
                                      </p:cBhvr>
                                      <p:to>
                                        <p:strVal val="visible"/>
                                      </p:to>
                                    </p:set>
                                    <p:anim calcmode="lin" valueType="num">
                                      <p:cBhvr>
                                        <p:cTn id="95"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96"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97"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98" dur="1000"/>
                                        <p:tgtEl>
                                          <p:spTgt spid="3">
                                            <p:txEl>
                                              <p:pRg st="10" end="10"/>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31" presetClass="entr" presetSubtype="0" fill="hold" grpId="0" nodeType="clickEffect">
                                  <p:stCondLst>
                                    <p:cond delay="0"/>
                                  </p:stCondLst>
                                  <p:childTnLst>
                                    <p:set>
                                      <p:cBhvr>
                                        <p:cTn id="102" dur="1" fill="hold">
                                          <p:stCondLst>
                                            <p:cond delay="0"/>
                                          </p:stCondLst>
                                        </p:cTn>
                                        <p:tgtEl>
                                          <p:spTgt spid="3">
                                            <p:txEl>
                                              <p:pRg st="11" end="11"/>
                                            </p:txEl>
                                          </p:spTgt>
                                        </p:tgtEl>
                                        <p:attrNameLst>
                                          <p:attrName>style.visibility</p:attrName>
                                        </p:attrNameLst>
                                      </p:cBhvr>
                                      <p:to>
                                        <p:strVal val="visible"/>
                                      </p:to>
                                    </p:set>
                                    <p:anim calcmode="lin" valueType="num">
                                      <p:cBhvr>
                                        <p:cTn id="103"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104"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105"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106" dur="1000"/>
                                        <p:tgtEl>
                                          <p:spTgt spid="3">
                                            <p:txEl>
                                              <p:pRg st="11" end="11"/>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31" presetClass="entr" presetSubtype="0" fill="hold" grpId="0" nodeType="clickEffect">
                                  <p:stCondLst>
                                    <p:cond delay="0"/>
                                  </p:stCondLst>
                                  <p:childTnLst>
                                    <p:set>
                                      <p:cBhvr>
                                        <p:cTn id="110" dur="1" fill="hold">
                                          <p:stCondLst>
                                            <p:cond delay="0"/>
                                          </p:stCondLst>
                                        </p:cTn>
                                        <p:tgtEl>
                                          <p:spTgt spid="3">
                                            <p:txEl>
                                              <p:pRg st="13" end="13"/>
                                            </p:txEl>
                                          </p:spTgt>
                                        </p:tgtEl>
                                        <p:attrNameLst>
                                          <p:attrName>style.visibility</p:attrName>
                                        </p:attrNameLst>
                                      </p:cBhvr>
                                      <p:to>
                                        <p:strVal val="visible"/>
                                      </p:to>
                                    </p:set>
                                    <p:anim calcmode="lin" valueType="num">
                                      <p:cBhvr>
                                        <p:cTn id="111" dur="1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112" dur="1000" fill="hold"/>
                                        <p:tgtEl>
                                          <p:spTgt spid="3">
                                            <p:txEl>
                                              <p:pRg st="13" end="13"/>
                                            </p:txEl>
                                          </p:spTgt>
                                        </p:tgtEl>
                                        <p:attrNameLst>
                                          <p:attrName>ppt_h</p:attrName>
                                        </p:attrNameLst>
                                      </p:cBhvr>
                                      <p:tavLst>
                                        <p:tav tm="0">
                                          <p:val>
                                            <p:fltVal val="0"/>
                                          </p:val>
                                        </p:tav>
                                        <p:tav tm="100000">
                                          <p:val>
                                            <p:strVal val="#ppt_h"/>
                                          </p:val>
                                        </p:tav>
                                      </p:tavLst>
                                    </p:anim>
                                    <p:anim calcmode="lin" valueType="num">
                                      <p:cBhvr>
                                        <p:cTn id="113" dur="1000" fill="hold"/>
                                        <p:tgtEl>
                                          <p:spTgt spid="3">
                                            <p:txEl>
                                              <p:pRg st="13" end="13"/>
                                            </p:txEl>
                                          </p:spTgt>
                                        </p:tgtEl>
                                        <p:attrNameLst>
                                          <p:attrName>style.rotation</p:attrName>
                                        </p:attrNameLst>
                                      </p:cBhvr>
                                      <p:tavLst>
                                        <p:tav tm="0">
                                          <p:val>
                                            <p:fltVal val="90"/>
                                          </p:val>
                                        </p:tav>
                                        <p:tav tm="100000">
                                          <p:val>
                                            <p:fltVal val="0"/>
                                          </p:val>
                                        </p:tav>
                                      </p:tavLst>
                                    </p:anim>
                                    <p:animEffect transition="in" filter="fade">
                                      <p:cBhvr>
                                        <p:cTn id="114" dur="1000"/>
                                        <p:tgtEl>
                                          <p:spTgt spid="3">
                                            <p:txEl>
                                              <p:pRg st="13" end="13"/>
                                            </p:txEl>
                                          </p:spTgt>
                                        </p:tgtEl>
                                      </p:cBhvr>
                                    </p:animEffect>
                                  </p:childTnLst>
                                </p:cTn>
                              </p:par>
                            </p:childTnLst>
                          </p:cTn>
                        </p:par>
                      </p:childTnLst>
                    </p:cTn>
                  </p:par>
                  <p:par>
                    <p:cTn id="115" fill="hold">
                      <p:stCondLst>
                        <p:cond delay="indefinite"/>
                      </p:stCondLst>
                      <p:childTnLst>
                        <p:par>
                          <p:cTn id="116" fill="hold">
                            <p:stCondLst>
                              <p:cond delay="0"/>
                            </p:stCondLst>
                            <p:childTnLst>
                              <p:par>
                                <p:cTn id="117" presetID="31" presetClass="entr" presetSubtype="0" fill="hold" grpId="0" nodeType="clickEffect">
                                  <p:stCondLst>
                                    <p:cond delay="0"/>
                                  </p:stCondLst>
                                  <p:childTnLst>
                                    <p:set>
                                      <p:cBhvr>
                                        <p:cTn id="118" dur="1" fill="hold">
                                          <p:stCondLst>
                                            <p:cond delay="0"/>
                                          </p:stCondLst>
                                        </p:cTn>
                                        <p:tgtEl>
                                          <p:spTgt spid="3">
                                            <p:txEl>
                                              <p:pRg st="14" end="14"/>
                                            </p:txEl>
                                          </p:spTgt>
                                        </p:tgtEl>
                                        <p:attrNameLst>
                                          <p:attrName>style.visibility</p:attrName>
                                        </p:attrNameLst>
                                      </p:cBhvr>
                                      <p:to>
                                        <p:strVal val="visible"/>
                                      </p:to>
                                    </p:set>
                                    <p:anim calcmode="lin" valueType="num">
                                      <p:cBhvr>
                                        <p:cTn id="119" dur="1000" fill="hold"/>
                                        <p:tgtEl>
                                          <p:spTgt spid="3">
                                            <p:txEl>
                                              <p:pRg st="14" end="14"/>
                                            </p:txEl>
                                          </p:spTgt>
                                        </p:tgtEl>
                                        <p:attrNameLst>
                                          <p:attrName>ppt_w</p:attrName>
                                        </p:attrNameLst>
                                      </p:cBhvr>
                                      <p:tavLst>
                                        <p:tav tm="0">
                                          <p:val>
                                            <p:fltVal val="0"/>
                                          </p:val>
                                        </p:tav>
                                        <p:tav tm="100000">
                                          <p:val>
                                            <p:strVal val="#ppt_w"/>
                                          </p:val>
                                        </p:tav>
                                      </p:tavLst>
                                    </p:anim>
                                    <p:anim calcmode="lin" valueType="num">
                                      <p:cBhvr>
                                        <p:cTn id="120" dur="1000" fill="hold"/>
                                        <p:tgtEl>
                                          <p:spTgt spid="3">
                                            <p:txEl>
                                              <p:pRg st="14" end="14"/>
                                            </p:txEl>
                                          </p:spTgt>
                                        </p:tgtEl>
                                        <p:attrNameLst>
                                          <p:attrName>ppt_h</p:attrName>
                                        </p:attrNameLst>
                                      </p:cBhvr>
                                      <p:tavLst>
                                        <p:tav tm="0">
                                          <p:val>
                                            <p:fltVal val="0"/>
                                          </p:val>
                                        </p:tav>
                                        <p:tav tm="100000">
                                          <p:val>
                                            <p:strVal val="#ppt_h"/>
                                          </p:val>
                                        </p:tav>
                                      </p:tavLst>
                                    </p:anim>
                                    <p:anim calcmode="lin" valueType="num">
                                      <p:cBhvr>
                                        <p:cTn id="121" dur="1000" fill="hold"/>
                                        <p:tgtEl>
                                          <p:spTgt spid="3">
                                            <p:txEl>
                                              <p:pRg st="14" end="14"/>
                                            </p:txEl>
                                          </p:spTgt>
                                        </p:tgtEl>
                                        <p:attrNameLst>
                                          <p:attrName>style.rotation</p:attrName>
                                        </p:attrNameLst>
                                      </p:cBhvr>
                                      <p:tavLst>
                                        <p:tav tm="0">
                                          <p:val>
                                            <p:fltVal val="90"/>
                                          </p:val>
                                        </p:tav>
                                        <p:tav tm="100000">
                                          <p:val>
                                            <p:fltVal val="0"/>
                                          </p:val>
                                        </p:tav>
                                      </p:tavLst>
                                    </p:anim>
                                    <p:animEffect transition="in" filter="fade">
                                      <p:cBhvr>
                                        <p:cTn id="122" dur="1000"/>
                                        <p:tgtEl>
                                          <p:spTgt spid="3">
                                            <p:txEl>
                                              <p:pRg st="14" end="14"/>
                                            </p:txEl>
                                          </p:spTgt>
                                        </p:tgtEl>
                                      </p:cBhvr>
                                    </p:animEffect>
                                  </p:childTnLst>
                                </p:cTn>
                              </p:par>
                            </p:childTnLst>
                          </p:cTn>
                        </p:par>
                      </p:childTnLst>
                    </p:cTn>
                  </p:par>
                  <p:par>
                    <p:cTn id="123" fill="hold">
                      <p:stCondLst>
                        <p:cond delay="indefinite"/>
                      </p:stCondLst>
                      <p:childTnLst>
                        <p:par>
                          <p:cTn id="124" fill="hold">
                            <p:stCondLst>
                              <p:cond delay="0"/>
                            </p:stCondLst>
                            <p:childTnLst>
                              <p:par>
                                <p:cTn id="125" presetID="31" presetClass="entr" presetSubtype="0" fill="hold" grpId="0" nodeType="clickEffect">
                                  <p:stCondLst>
                                    <p:cond delay="0"/>
                                  </p:stCondLst>
                                  <p:childTnLst>
                                    <p:set>
                                      <p:cBhvr>
                                        <p:cTn id="126" dur="1" fill="hold">
                                          <p:stCondLst>
                                            <p:cond delay="0"/>
                                          </p:stCondLst>
                                        </p:cTn>
                                        <p:tgtEl>
                                          <p:spTgt spid="3">
                                            <p:txEl>
                                              <p:pRg st="15" end="15"/>
                                            </p:txEl>
                                          </p:spTgt>
                                        </p:tgtEl>
                                        <p:attrNameLst>
                                          <p:attrName>style.visibility</p:attrName>
                                        </p:attrNameLst>
                                      </p:cBhvr>
                                      <p:to>
                                        <p:strVal val="visible"/>
                                      </p:to>
                                    </p:set>
                                    <p:anim calcmode="lin" valueType="num">
                                      <p:cBhvr>
                                        <p:cTn id="127" dur="1000" fill="hold"/>
                                        <p:tgtEl>
                                          <p:spTgt spid="3">
                                            <p:txEl>
                                              <p:pRg st="15" end="15"/>
                                            </p:txEl>
                                          </p:spTgt>
                                        </p:tgtEl>
                                        <p:attrNameLst>
                                          <p:attrName>ppt_w</p:attrName>
                                        </p:attrNameLst>
                                      </p:cBhvr>
                                      <p:tavLst>
                                        <p:tav tm="0">
                                          <p:val>
                                            <p:fltVal val="0"/>
                                          </p:val>
                                        </p:tav>
                                        <p:tav tm="100000">
                                          <p:val>
                                            <p:strVal val="#ppt_w"/>
                                          </p:val>
                                        </p:tav>
                                      </p:tavLst>
                                    </p:anim>
                                    <p:anim calcmode="lin" valueType="num">
                                      <p:cBhvr>
                                        <p:cTn id="128" dur="1000" fill="hold"/>
                                        <p:tgtEl>
                                          <p:spTgt spid="3">
                                            <p:txEl>
                                              <p:pRg st="15" end="15"/>
                                            </p:txEl>
                                          </p:spTgt>
                                        </p:tgtEl>
                                        <p:attrNameLst>
                                          <p:attrName>ppt_h</p:attrName>
                                        </p:attrNameLst>
                                      </p:cBhvr>
                                      <p:tavLst>
                                        <p:tav tm="0">
                                          <p:val>
                                            <p:fltVal val="0"/>
                                          </p:val>
                                        </p:tav>
                                        <p:tav tm="100000">
                                          <p:val>
                                            <p:strVal val="#ppt_h"/>
                                          </p:val>
                                        </p:tav>
                                      </p:tavLst>
                                    </p:anim>
                                    <p:anim calcmode="lin" valueType="num">
                                      <p:cBhvr>
                                        <p:cTn id="129" dur="1000" fill="hold"/>
                                        <p:tgtEl>
                                          <p:spTgt spid="3">
                                            <p:txEl>
                                              <p:pRg st="15" end="15"/>
                                            </p:txEl>
                                          </p:spTgt>
                                        </p:tgtEl>
                                        <p:attrNameLst>
                                          <p:attrName>style.rotation</p:attrName>
                                        </p:attrNameLst>
                                      </p:cBhvr>
                                      <p:tavLst>
                                        <p:tav tm="0">
                                          <p:val>
                                            <p:fltVal val="90"/>
                                          </p:val>
                                        </p:tav>
                                        <p:tav tm="100000">
                                          <p:val>
                                            <p:fltVal val="0"/>
                                          </p:val>
                                        </p:tav>
                                      </p:tavLst>
                                    </p:anim>
                                    <p:animEffect transition="in" filter="fade">
                                      <p:cBhvr>
                                        <p:cTn id="130" dur="1000"/>
                                        <p:tgtEl>
                                          <p:spTgt spid="3">
                                            <p:txEl>
                                              <p:pRg st="15" end="15"/>
                                            </p:txEl>
                                          </p:spTgt>
                                        </p:tgtEl>
                                      </p:cBhvr>
                                    </p:animEffect>
                                  </p:childTnLst>
                                </p:cTn>
                              </p:par>
                            </p:childTnLst>
                          </p:cTn>
                        </p:par>
                      </p:childTnLst>
                    </p:cTn>
                  </p:par>
                  <p:par>
                    <p:cTn id="131" fill="hold">
                      <p:stCondLst>
                        <p:cond delay="indefinite"/>
                      </p:stCondLst>
                      <p:childTnLst>
                        <p:par>
                          <p:cTn id="132" fill="hold">
                            <p:stCondLst>
                              <p:cond delay="0"/>
                            </p:stCondLst>
                            <p:childTnLst>
                              <p:par>
                                <p:cTn id="133" presetID="31" presetClass="entr" presetSubtype="0" fill="hold" grpId="0" nodeType="clickEffect">
                                  <p:stCondLst>
                                    <p:cond delay="0"/>
                                  </p:stCondLst>
                                  <p:childTnLst>
                                    <p:set>
                                      <p:cBhvr>
                                        <p:cTn id="134" dur="1" fill="hold">
                                          <p:stCondLst>
                                            <p:cond delay="0"/>
                                          </p:stCondLst>
                                        </p:cTn>
                                        <p:tgtEl>
                                          <p:spTgt spid="3">
                                            <p:txEl>
                                              <p:pRg st="16" end="16"/>
                                            </p:txEl>
                                          </p:spTgt>
                                        </p:tgtEl>
                                        <p:attrNameLst>
                                          <p:attrName>style.visibility</p:attrName>
                                        </p:attrNameLst>
                                      </p:cBhvr>
                                      <p:to>
                                        <p:strVal val="visible"/>
                                      </p:to>
                                    </p:set>
                                    <p:anim calcmode="lin" valueType="num">
                                      <p:cBhvr>
                                        <p:cTn id="135" dur="1000" fill="hold"/>
                                        <p:tgtEl>
                                          <p:spTgt spid="3">
                                            <p:txEl>
                                              <p:pRg st="16" end="16"/>
                                            </p:txEl>
                                          </p:spTgt>
                                        </p:tgtEl>
                                        <p:attrNameLst>
                                          <p:attrName>ppt_w</p:attrName>
                                        </p:attrNameLst>
                                      </p:cBhvr>
                                      <p:tavLst>
                                        <p:tav tm="0">
                                          <p:val>
                                            <p:fltVal val="0"/>
                                          </p:val>
                                        </p:tav>
                                        <p:tav tm="100000">
                                          <p:val>
                                            <p:strVal val="#ppt_w"/>
                                          </p:val>
                                        </p:tav>
                                      </p:tavLst>
                                    </p:anim>
                                    <p:anim calcmode="lin" valueType="num">
                                      <p:cBhvr>
                                        <p:cTn id="136" dur="1000" fill="hold"/>
                                        <p:tgtEl>
                                          <p:spTgt spid="3">
                                            <p:txEl>
                                              <p:pRg st="16" end="16"/>
                                            </p:txEl>
                                          </p:spTgt>
                                        </p:tgtEl>
                                        <p:attrNameLst>
                                          <p:attrName>ppt_h</p:attrName>
                                        </p:attrNameLst>
                                      </p:cBhvr>
                                      <p:tavLst>
                                        <p:tav tm="0">
                                          <p:val>
                                            <p:fltVal val="0"/>
                                          </p:val>
                                        </p:tav>
                                        <p:tav tm="100000">
                                          <p:val>
                                            <p:strVal val="#ppt_h"/>
                                          </p:val>
                                        </p:tav>
                                      </p:tavLst>
                                    </p:anim>
                                    <p:anim calcmode="lin" valueType="num">
                                      <p:cBhvr>
                                        <p:cTn id="137" dur="1000" fill="hold"/>
                                        <p:tgtEl>
                                          <p:spTgt spid="3">
                                            <p:txEl>
                                              <p:pRg st="16" end="16"/>
                                            </p:txEl>
                                          </p:spTgt>
                                        </p:tgtEl>
                                        <p:attrNameLst>
                                          <p:attrName>style.rotation</p:attrName>
                                        </p:attrNameLst>
                                      </p:cBhvr>
                                      <p:tavLst>
                                        <p:tav tm="0">
                                          <p:val>
                                            <p:fltVal val="90"/>
                                          </p:val>
                                        </p:tav>
                                        <p:tav tm="100000">
                                          <p:val>
                                            <p:fltVal val="0"/>
                                          </p:val>
                                        </p:tav>
                                      </p:tavLst>
                                    </p:anim>
                                    <p:animEffect transition="in" filter="fade">
                                      <p:cBhvr>
                                        <p:cTn id="138" dur="1000"/>
                                        <p:tgtEl>
                                          <p:spTgt spid="3">
                                            <p:txEl>
                                              <p:pRg st="16" end="16"/>
                                            </p:txEl>
                                          </p:spTgt>
                                        </p:tgtEl>
                                      </p:cBhvr>
                                    </p:animEffect>
                                  </p:childTnLst>
                                </p:cTn>
                              </p:par>
                            </p:childTnLst>
                          </p:cTn>
                        </p:par>
                      </p:childTnLst>
                    </p:cTn>
                  </p:par>
                  <p:par>
                    <p:cTn id="139" fill="hold">
                      <p:stCondLst>
                        <p:cond delay="indefinite"/>
                      </p:stCondLst>
                      <p:childTnLst>
                        <p:par>
                          <p:cTn id="140" fill="hold">
                            <p:stCondLst>
                              <p:cond delay="0"/>
                            </p:stCondLst>
                            <p:childTnLst>
                              <p:par>
                                <p:cTn id="141" presetID="31" presetClass="entr" presetSubtype="0" fill="hold" nodeType="clickEffect">
                                  <p:stCondLst>
                                    <p:cond delay="0"/>
                                  </p:stCondLst>
                                  <p:childTnLst>
                                    <p:set>
                                      <p:cBhvr>
                                        <p:cTn id="142" dur="1" fill="hold">
                                          <p:stCondLst>
                                            <p:cond delay="0"/>
                                          </p:stCondLst>
                                        </p:cTn>
                                        <p:tgtEl>
                                          <p:spTgt spid="1026"/>
                                        </p:tgtEl>
                                        <p:attrNameLst>
                                          <p:attrName>style.visibility</p:attrName>
                                        </p:attrNameLst>
                                      </p:cBhvr>
                                      <p:to>
                                        <p:strVal val="visible"/>
                                      </p:to>
                                    </p:set>
                                    <p:anim calcmode="lin" valueType="num">
                                      <p:cBhvr>
                                        <p:cTn id="143" dur="1000" fill="hold"/>
                                        <p:tgtEl>
                                          <p:spTgt spid="1026"/>
                                        </p:tgtEl>
                                        <p:attrNameLst>
                                          <p:attrName>ppt_w</p:attrName>
                                        </p:attrNameLst>
                                      </p:cBhvr>
                                      <p:tavLst>
                                        <p:tav tm="0">
                                          <p:val>
                                            <p:fltVal val="0"/>
                                          </p:val>
                                        </p:tav>
                                        <p:tav tm="100000">
                                          <p:val>
                                            <p:strVal val="#ppt_w"/>
                                          </p:val>
                                        </p:tav>
                                      </p:tavLst>
                                    </p:anim>
                                    <p:anim calcmode="lin" valueType="num">
                                      <p:cBhvr>
                                        <p:cTn id="144" dur="1000" fill="hold"/>
                                        <p:tgtEl>
                                          <p:spTgt spid="1026"/>
                                        </p:tgtEl>
                                        <p:attrNameLst>
                                          <p:attrName>ppt_h</p:attrName>
                                        </p:attrNameLst>
                                      </p:cBhvr>
                                      <p:tavLst>
                                        <p:tav tm="0">
                                          <p:val>
                                            <p:fltVal val="0"/>
                                          </p:val>
                                        </p:tav>
                                        <p:tav tm="100000">
                                          <p:val>
                                            <p:strVal val="#ppt_h"/>
                                          </p:val>
                                        </p:tav>
                                      </p:tavLst>
                                    </p:anim>
                                    <p:anim calcmode="lin" valueType="num">
                                      <p:cBhvr>
                                        <p:cTn id="145" dur="1000" fill="hold"/>
                                        <p:tgtEl>
                                          <p:spTgt spid="1026"/>
                                        </p:tgtEl>
                                        <p:attrNameLst>
                                          <p:attrName>style.rotation</p:attrName>
                                        </p:attrNameLst>
                                      </p:cBhvr>
                                      <p:tavLst>
                                        <p:tav tm="0">
                                          <p:val>
                                            <p:fltVal val="90"/>
                                          </p:val>
                                        </p:tav>
                                        <p:tav tm="100000">
                                          <p:val>
                                            <p:fltVal val="0"/>
                                          </p:val>
                                        </p:tav>
                                      </p:tavLst>
                                    </p:anim>
                                    <p:animEffect transition="in" filter="fade">
                                      <p:cBhvr>
                                        <p:cTn id="14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360364"/>
            <a:ext cx="6096000" cy="4592636"/>
          </a:xfrm>
        </p:spPr>
        <p:txBody>
          <a:bodyPr>
            <a:normAutofit lnSpcReduction="10000"/>
          </a:bodyPr>
          <a:lstStyle/>
          <a:p>
            <a:r>
              <a:rPr lang="en-GB" dirty="0"/>
              <a:t>The scientific study of probability is a modern development of mathematics. Gambling shows that there has been an interest in quantifying the ideas of probability for millennia, but exact mathematical </a:t>
            </a:r>
            <a:r>
              <a:rPr lang="en-GB" dirty="0" smtClean="0"/>
              <a:t>descriptions </a:t>
            </a:r>
            <a:r>
              <a:rPr lang="en-GB" dirty="0"/>
              <a:t>arose much later</a:t>
            </a:r>
            <a:r>
              <a:rPr lang="en-GB" dirty="0" smtClean="0"/>
              <a:t>.</a:t>
            </a:r>
          </a:p>
          <a:p>
            <a:r>
              <a:rPr lang="en-GB" dirty="0"/>
              <a:t>The sixteenth century Italian polymath </a:t>
            </a:r>
            <a:r>
              <a:rPr lang="en-GB" u="sng" dirty="0" err="1"/>
              <a:t>Gerolamo</a:t>
            </a:r>
            <a:r>
              <a:rPr lang="en-GB" u="sng" dirty="0"/>
              <a:t> </a:t>
            </a:r>
            <a:r>
              <a:rPr lang="en-GB" u="sng" dirty="0" err="1" smtClean="0"/>
              <a:t>Cardano</a:t>
            </a:r>
            <a:r>
              <a:rPr lang="en-GB" dirty="0" smtClean="0"/>
              <a:t>, pictured here, demonstrated </a:t>
            </a:r>
            <a:r>
              <a:rPr lang="en-GB" dirty="0"/>
              <a:t>the </a:t>
            </a:r>
            <a:r>
              <a:rPr lang="en-GB" dirty="0" smtClean="0"/>
              <a:t>benefit </a:t>
            </a:r>
            <a:r>
              <a:rPr lang="en-GB" dirty="0"/>
              <a:t>of defining odds as the ratio of favourable to unfavourable outcomes (which implies that the probability of an event is given by the ratio of favourable outcomes to the total number of possible </a:t>
            </a:r>
            <a:r>
              <a:rPr lang="en-GB" dirty="0" smtClean="0"/>
              <a:t>outcomes). His work is considered to be a landmark in the scientific study of probability.</a:t>
            </a:r>
            <a:endParaRPr lang="en-GB" dirty="0"/>
          </a:p>
        </p:txBody>
      </p:sp>
      <p:sp>
        <p:nvSpPr>
          <p:cNvPr id="2" name="Title 1"/>
          <p:cNvSpPr>
            <a:spLocks noGrp="1"/>
          </p:cNvSpPr>
          <p:nvPr>
            <p:ph type="title"/>
          </p:nvPr>
        </p:nvSpPr>
        <p:spPr/>
        <p:txBody>
          <a:bodyPr/>
          <a:lstStyle/>
          <a:p>
            <a:r>
              <a:rPr lang="en-GB" dirty="0" smtClean="0"/>
              <a:t>History</a:t>
            </a:r>
            <a:endParaRPr lang="en-GB" dirty="0"/>
          </a:p>
        </p:txBody>
      </p:sp>
      <p:pic>
        <p:nvPicPr>
          <p:cNvPr id="1026" name="Picture 2" descr="C:\Users\INTEL\Desktop\Gerolamo_Cardano,_founder_of_probabilit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457200"/>
            <a:ext cx="1524000" cy="2362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48860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415925"/>
            <a:ext cx="6096000" cy="3851274"/>
          </a:xfrm>
        </p:spPr>
        <p:txBody>
          <a:bodyPr anchor="t"/>
          <a:lstStyle/>
          <a:p>
            <a:r>
              <a:rPr lang="en-GB" dirty="0" err="1"/>
              <a:t>Christiaan</a:t>
            </a:r>
            <a:r>
              <a:rPr lang="en-GB" dirty="0"/>
              <a:t> Huygens probably published the first book on </a:t>
            </a:r>
            <a:r>
              <a:rPr lang="en-GB" dirty="0" smtClean="0"/>
              <a:t>probability.  He pioneered work on games of chances.</a:t>
            </a:r>
          </a:p>
          <a:p>
            <a:r>
              <a:rPr lang="en-GB" dirty="0" smtClean="0"/>
              <a:t>Another pioneer in Set Theory, and thus by extension in probability,  was Augustus De Morgan. He formulated De Morgan’s laws which are used in probability.</a:t>
            </a:r>
          </a:p>
          <a:p>
            <a:endParaRPr lang="en-GB" dirty="0"/>
          </a:p>
        </p:txBody>
      </p:sp>
      <p:sp>
        <p:nvSpPr>
          <p:cNvPr id="2" name="Title 1"/>
          <p:cNvSpPr>
            <a:spLocks noGrp="1"/>
          </p:cNvSpPr>
          <p:nvPr>
            <p:ph type="title"/>
          </p:nvPr>
        </p:nvSpPr>
        <p:spPr/>
        <p:txBody>
          <a:bodyPr/>
          <a:lstStyle/>
          <a:p>
            <a:endParaRPr lang="en-GB"/>
          </a:p>
        </p:txBody>
      </p:sp>
      <p:pic>
        <p:nvPicPr>
          <p:cNvPr id="2050" name="Picture 2" descr="C:\Users\INTEL\Desktop\140px-Christiaan_Huygens-painting.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415925"/>
            <a:ext cx="1778000" cy="24765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10961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2050"/>
                                        </p:tgtEl>
                                        <p:attrNameLst>
                                          <p:attrName>style.visibility</p:attrName>
                                        </p:attrNameLst>
                                      </p:cBhvr>
                                      <p:to>
                                        <p:strVal val="visible"/>
                                      </p:to>
                                    </p:set>
                                    <p:animEffect transition="in" filter="wipe(down)">
                                      <p:cBhvr>
                                        <p:cTn id="43" dur="580">
                                          <p:stCondLst>
                                            <p:cond delay="0"/>
                                          </p:stCondLst>
                                        </p:cTn>
                                        <p:tgtEl>
                                          <p:spTgt spid="2050"/>
                                        </p:tgtEl>
                                      </p:cBhvr>
                                    </p:animEffect>
                                    <p:anim calcmode="lin" valueType="num">
                                      <p:cBhvr>
                                        <p:cTn id="4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49" dur="26">
                                          <p:stCondLst>
                                            <p:cond delay="650"/>
                                          </p:stCondLst>
                                        </p:cTn>
                                        <p:tgtEl>
                                          <p:spTgt spid="2050"/>
                                        </p:tgtEl>
                                      </p:cBhvr>
                                      <p:to x="100000" y="60000"/>
                                    </p:animScale>
                                    <p:animScale>
                                      <p:cBhvr>
                                        <p:cTn id="50" dur="166" decel="50000">
                                          <p:stCondLst>
                                            <p:cond delay="676"/>
                                          </p:stCondLst>
                                        </p:cTn>
                                        <p:tgtEl>
                                          <p:spTgt spid="2050"/>
                                        </p:tgtEl>
                                      </p:cBhvr>
                                      <p:to x="100000" y="100000"/>
                                    </p:animScale>
                                    <p:animScale>
                                      <p:cBhvr>
                                        <p:cTn id="51" dur="26">
                                          <p:stCondLst>
                                            <p:cond delay="1312"/>
                                          </p:stCondLst>
                                        </p:cTn>
                                        <p:tgtEl>
                                          <p:spTgt spid="2050"/>
                                        </p:tgtEl>
                                      </p:cBhvr>
                                      <p:to x="100000" y="80000"/>
                                    </p:animScale>
                                    <p:animScale>
                                      <p:cBhvr>
                                        <p:cTn id="52" dur="166" decel="50000">
                                          <p:stCondLst>
                                            <p:cond delay="1338"/>
                                          </p:stCondLst>
                                        </p:cTn>
                                        <p:tgtEl>
                                          <p:spTgt spid="2050"/>
                                        </p:tgtEl>
                                      </p:cBhvr>
                                      <p:to x="100000" y="100000"/>
                                    </p:animScale>
                                    <p:animScale>
                                      <p:cBhvr>
                                        <p:cTn id="53" dur="26">
                                          <p:stCondLst>
                                            <p:cond delay="1642"/>
                                          </p:stCondLst>
                                        </p:cTn>
                                        <p:tgtEl>
                                          <p:spTgt spid="2050"/>
                                        </p:tgtEl>
                                      </p:cBhvr>
                                      <p:to x="100000" y="90000"/>
                                    </p:animScale>
                                    <p:animScale>
                                      <p:cBhvr>
                                        <p:cTn id="54" dur="166" decel="50000">
                                          <p:stCondLst>
                                            <p:cond delay="1668"/>
                                          </p:stCondLst>
                                        </p:cTn>
                                        <p:tgtEl>
                                          <p:spTgt spid="2050"/>
                                        </p:tgtEl>
                                      </p:cBhvr>
                                      <p:to x="100000" y="100000"/>
                                    </p:animScale>
                                    <p:animScale>
                                      <p:cBhvr>
                                        <p:cTn id="55" dur="26">
                                          <p:stCondLst>
                                            <p:cond delay="1808"/>
                                          </p:stCondLst>
                                        </p:cTn>
                                        <p:tgtEl>
                                          <p:spTgt spid="2050"/>
                                        </p:tgtEl>
                                      </p:cBhvr>
                                      <p:to x="100000" y="95000"/>
                                    </p:animScale>
                                    <p:animScale>
                                      <p:cBhvr>
                                        <p:cTn id="56"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9400" y="1447800"/>
            <a:ext cx="6096000" cy="3657599"/>
          </a:xfrm>
        </p:spPr>
        <p:txBody>
          <a:bodyPr/>
          <a:lstStyle/>
          <a:p>
            <a:r>
              <a:rPr lang="en-GB" dirty="0"/>
              <a:t>Probability theory is applied in everyday life in risk assessment and </a:t>
            </a:r>
            <a:r>
              <a:rPr lang="en-GB" dirty="0" smtClean="0"/>
              <a:t>modelling. </a:t>
            </a:r>
          </a:p>
          <a:p>
            <a:r>
              <a:rPr lang="en-GB" dirty="0" smtClean="0"/>
              <a:t>The </a:t>
            </a:r>
            <a:r>
              <a:rPr lang="en-GB" dirty="0"/>
              <a:t>insurance industry and markets use actuarial science to determine pricing and make trading decisions. </a:t>
            </a:r>
            <a:endParaRPr lang="en-GB" dirty="0" smtClean="0"/>
          </a:p>
          <a:p>
            <a:r>
              <a:rPr lang="en-GB" dirty="0" smtClean="0"/>
              <a:t>Governments </a:t>
            </a:r>
            <a:r>
              <a:rPr lang="en-GB" dirty="0"/>
              <a:t>apply probabilistic methods in environmental regulation, entitlement analysis (Reliability theory of aging and longevity), and financial regulation.</a:t>
            </a:r>
          </a:p>
        </p:txBody>
      </p:sp>
      <p:sp>
        <p:nvSpPr>
          <p:cNvPr id="2" name="Title 1"/>
          <p:cNvSpPr>
            <a:spLocks noGrp="1"/>
          </p:cNvSpPr>
          <p:nvPr>
            <p:ph type="title"/>
          </p:nvPr>
        </p:nvSpPr>
        <p:spPr>
          <a:xfrm>
            <a:off x="762000" y="228600"/>
            <a:ext cx="7543800" cy="914400"/>
          </a:xfrm>
        </p:spPr>
        <p:txBody>
          <a:bodyPr/>
          <a:lstStyle/>
          <a:p>
            <a:r>
              <a:rPr lang="en-GB" dirty="0" smtClean="0"/>
              <a:t>Applications</a:t>
            </a:r>
            <a:endParaRPr lang="en-GB" dirty="0"/>
          </a:p>
        </p:txBody>
      </p:sp>
      <p:pic>
        <p:nvPicPr>
          <p:cNvPr id="3074" name="Picture 2" descr="C:\Users\INTEL\Desktop\download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829" y="2133600"/>
            <a:ext cx="2466976" cy="1847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630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 calcmode="lin" valueType="num">
                                      <p:cBhvr>
                                        <p:cTn id="14" dur="500" fill="hold"/>
                                        <p:tgtEl>
                                          <p:spTgt spid="3074"/>
                                        </p:tgtEl>
                                        <p:attrNameLst>
                                          <p:attrName>ppt_w</p:attrName>
                                        </p:attrNameLst>
                                      </p:cBhvr>
                                      <p:tavLst>
                                        <p:tav tm="0">
                                          <p:val>
                                            <p:fltVal val="0"/>
                                          </p:val>
                                        </p:tav>
                                        <p:tav tm="100000">
                                          <p:val>
                                            <p:strVal val="#ppt_w"/>
                                          </p:val>
                                        </p:tav>
                                      </p:tavLst>
                                    </p:anim>
                                    <p:anim calcmode="lin" valueType="num">
                                      <p:cBhvr>
                                        <p:cTn id="15" dur="500" fill="hold"/>
                                        <p:tgtEl>
                                          <p:spTgt spid="3074"/>
                                        </p:tgtEl>
                                        <p:attrNameLst>
                                          <p:attrName>ppt_h</p:attrName>
                                        </p:attrNameLst>
                                      </p:cBhvr>
                                      <p:tavLst>
                                        <p:tav tm="0">
                                          <p:val>
                                            <p:fltVal val="0"/>
                                          </p:val>
                                        </p:tav>
                                        <p:tav tm="100000">
                                          <p:val>
                                            <p:strVal val="#ppt_h"/>
                                          </p:val>
                                        </p:tav>
                                      </p:tavLst>
                                    </p:anim>
                                    <p:animEffect transition="in" filter="fade">
                                      <p:cBhvr>
                                        <p:cTn id="16" dur="500"/>
                                        <p:tgtEl>
                                          <p:spTgt spid="307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438400" y="1409700"/>
                <a:ext cx="6400800" cy="3657599"/>
              </a:xfrm>
            </p:spPr>
            <p:txBody>
              <a:bodyPr>
                <a:normAutofit/>
              </a:bodyPr>
              <a:lstStyle/>
              <a:p>
                <a:r>
                  <a:rPr lang="en-GB" dirty="0" smtClean="0"/>
                  <a:t>If you draw a card from a standard deck of cards, what is the probability of drawing a face card?</a:t>
                </a:r>
                <a:endParaRPr lang="en-GB" dirty="0"/>
              </a:p>
              <a:p>
                <a:r>
                  <a:rPr lang="en-GB" dirty="0"/>
                  <a:t>There are 4 suits with 3 face cards each. This makes a total of 3 × 4 = 12 face cards out of 52 cards</a:t>
                </a:r>
                <a:r>
                  <a:rPr lang="en-GB" dirty="0" smtClean="0"/>
                  <a:t>.</a:t>
                </a:r>
                <a:endParaRPr lang="en-GB" dirty="0"/>
              </a:p>
              <a:p>
                <a:r>
                  <a:rPr lang="en-GB" dirty="0" smtClean="0"/>
                  <a:t>Therefore, P(drawing a face card) = </a:t>
                </a:r>
                <a14:m>
                  <m:oMath xmlns:m="http://schemas.openxmlformats.org/officeDocument/2006/math">
                    <m:f>
                      <m:fPr>
                        <m:ctrlPr>
                          <a:rPr lang="en-GB" i="1" smtClean="0">
                            <a:latin typeface="Cambria Math"/>
                          </a:rPr>
                        </m:ctrlPr>
                      </m:fPr>
                      <m:num>
                        <m:r>
                          <a:rPr lang="en-GB" b="0" i="1" smtClean="0">
                            <a:latin typeface="Cambria Math"/>
                          </a:rPr>
                          <m:t>12</m:t>
                        </m:r>
                      </m:num>
                      <m:den>
                        <m:r>
                          <a:rPr lang="en-GB" b="0" i="1" smtClean="0">
                            <a:latin typeface="Cambria Math"/>
                          </a:rPr>
                          <m:t>52</m:t>
                        </m:r>
                      </m:den>
                    </m:f>
                  </m:oMath>
                </a14:m>
                <a:r>
                  <a:rPr lang="en-GB" dirty="0" smtClean="0"/>
                  <a:t> = </a:t>
                </a:r>
                <a14:m>
                  <m:oMath xmlns:m="http://schemas.openxmlformats.org/officeDocument/2006/math">
                    <m:f>
                      <m:fPr>
                        <m:ctrlPr>
                          <a:rPr lang="en-GB" i="1" smtClean="0">
                            <a:latin typeface="Cambria Math"/>
                          </a:rPr>
                        </m:ctrlPr>
                      </m:fPr>
                      <m:num>
                        <m:r>
                          <a:rPr lang="en-GB" b="0" i="1" smtClean="0">
                            <a:latin typeface="Cambria Math"/>
                          </a:rPr>
                          <m:t>3</m:t>
                        </m:r>
                      </m:num>
                      <m:den>
                        <m:r>
                          <a:rPr lang="en-GB" b="0" i="1" smtClean="0">
                            <a:latin typeface="Cambria Math"/>
                          </a:rPr>
                          <m:t>13</m:t>
                        </m:r>
                      </m:den>
                    </m:f>
                  </m:oMath>
                </a14:m>
                <a:r>
                  <a:rPr lang="en-GB" dirty="0" smtClean="0"/>
                  <a:t> = 23.1</a:t>
                </a: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438400" y="1409700"/>
                <a:ext cx="6400800" cy="3657599"/>
              </a:xfrm>
              <a:blipFill rotWithShape="1">
                <a:blip r:embed="rId2"/>
                <a:stretch>
                  <a:fillRect r="-857"/>
                </a:stretch>
              </a:blipFill>
            </p:spPr>
            <p:txBody>
              <a:bodyPr/>
              <a:lstStyle/>
              <a:p>
                <a:r>
                  <a:rPr lang="en-GB">
                    <a:noFill/>
                  </a:rPr>
                  <a:t> </a:t>
                </a:r>
              </a:p>
            </p:txBody>
          </p:sp>
        </mc:Fallback>
      </mc:AlternateContent>
      <p:sp>
        <p:nvSpPr>
          <p:cNvPr id="2" name="Title 1"/>
          <p:cNvSpPr>
            <a:spLocks noGrp="1"/>
          </p:cNvSpPr>
          <p:nvPr>
            <p:ph type="title"/>
          </p:nvPr>
        </p:nvSpPr>
        <p:spPr>
          <a:xfrm>
            <a:off x="762000" y="5334000"/>
            <a:ext cx="7543800" cy="914400"/>
          </a:xfrm>
        </p:spPr>
        <p:txBody>
          <a:bodyPr/>
          <a:lstStyle/>
          <a:p>
            <a:r>
              <a:rPr lang="en-GB" dirty="0" smtClean="0"/>
              <a:t>Examples</a:t>
            </a:r>
            <a:endParaRPr lang="en-GB" dirty="0"/>
          </a:p>
        </p:txBody>
      </p:sp>
      <p:sp>
        <p:nvSpPr>
          <p:cNvPr id="4" name="TextBox 3"/>
          <p:cNvSpPr txBox="1"/>
          <p:nvPr/>
        </p:nvSpPr>
        <p:spPr>
          <a:xfrm>
            <a:off x="838200" y="304800"/>
            <a:ext cx="6629400" cy="707886"/>
          </a:xfrm>
          <a:prstGeom prst="rect">
            <a:avLst/>
          </a:prstGeom>
          <a:noFill/>
        </p:spPr>
        <p:txBody>
          <a:bodyPr wrap="square" rtlCol="0">
            <a:spAutoFit/>
          </a:bodyPr>
          <a:lstStyle/>
          <a:p>
            <a:r>
              <a:rPr lang="en-GB" sz="2000" dirty="0" smtClean="0"/>
              <a:t>1. If </a:t>
            </a:r>
            <a:r>
              <a:rPr lang="en-GB" sz="2000" dirty="0"/>
              <a:t>you draw a card from a standard deck of cards, what is the probability of drawing a face card?</a:t>
            </a:r>
          </a:p>
        </p:txBody>
      </p:sp>
      <p:pic>
        <p:nvPicPr>
          <p:cNvPr id="4098" name="Picture 2" descr="C:\Users\INTEL\Desktop\download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484" y="2133600"/>
            <a:ext cx="2066925" cy="2209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72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098"/>
                                        </p:tgtEl>
                                        <p:attrNameLst>
                                          <p:attrName>style.visibility</p:attrName>
                                        </p:attrNameLst>
                                      </p:cBhvr>
                                      <p:to>
                                        <p:strVal val="visible"/>
                                      </p:to>
                                    </p:set>
                                    <p:animEffect transition="in" filter="barn(inVertical)">
                                      <p:cBhvr>
                                        <p:cTn id="3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438400" y="1371600"/>
                <a:ext cx="6096000" cy="3657599"/>
              </a:xfrm>
            </p:spPr>
            <p:txBody>
              <a:bodyPr/>
              <a:lstStyle/>
              <a:p>
                <a:r>
                  <a:rPr lang="en-GB" dirty="0" smtClean="0"/>
                  <a:t>There are 55 marbles, 25 of which are not red</a:t>
                </a:r>
              </a:p>
              <a:p>
                <a:r>
                  <a:rPr lang="en-GB" dirty="0" smtClean="0"/>
                  <a:t> </a:t>
                </a:r>
                <a:r>
                  <a:rPr lang="en-GB" dirty="0"/>
                  <a:t>P(getting a </a:t>
                </a:r>
                <a:r>
                  <a:rPr lang="en-GB" dirty="0" smtClean="0"/>
                  <a:t>colour </a:t>
                </a:r>
                <a:r>
                  <a:rPr lang="en-GB" dirty="0"/>
                  <a:t>other than red) = </a:t>
                </a:r>
                <a14:m>
                  <m:oMath xmlns:m="http://schemas.openxmlformats.org/officeDocument/2006/math">
                    <m:f>
                      <m:fPr>
                        <m:ctrlPr>
                          <a:rPr lang="en-GB" i="1" smtClean="0">
                            <a:latin typeface="Cambria Math"/>
                          </a:rPr>
                        </m:ctrlPr>
                      </m:fPr>
                      <m:num>
                        <m:r>
                          <a:rPr lang="en-GB" b="0" i="1" smtClean="0">
                            <a:latin typeface="Cambria Math"/>
                          </a:rPr>
                          <m:t>25</m:t>
                        </m:r>
                      </m:num>
                      <m:den>
                        <m:r>
                          <a:rPr lang="en-GB" b="0" i="1" smtClean="0">
                            <a:latin typeface="Cambria Math"/>
                          </a:rPr>
                          <m:t>55</m:t>
                        </m:r>
                      </m:den>
                    </m:f>
                  </m:oMath>
                </a14:m>
                <a:r>
                  <a:rPr lang="en-GB" dirty="0" smtClean="0"/>
                  <a:t>≈ 0.455</a:t>
                </a:r>
                <a:endParaRPr lang="en-GB" dirty="0"/>
              </a:p>
              <a:p>
                <a:r>
                  <a:rPr lang="en-GB" dirty="0" smtClean="0"/>
                  <a:t> </a:t>
                </a:r>
                <a:r>
                  <a:rPr lang="en-GB" dirty="0"/>
                  <a:t>Probability of this happening 3 times in a row </a:t>
                </a:r>
                <a:r>
                  <a:rPr lang="en-GB" dirty="0" smtClean="0"/>
                  <a:t>is :</a:t>
                </a:r>
                <a:endParaRPr lang="en-GB" dirty="0"/>
              </a:p>
              <a:p>
                <a:pPr marL="18288" indent="0">
                  <a:buNone/>
                </a:pPr>
                <a:r>
                  <a:rPr lang="en-GB" dirty="0" smtClean="0"/>
                  <a:t>    found </a:t>
                </a:r>
                <a:r>
                  <a:rPr lang="en-GB" dirty="0"/>
                  <a:t>by </a:t>
                </a:r>
                <a:r>
                  <a:rPr lang="en-GB" dirty="0" smtClean="0"/>
                  <a:t>(0.455)x(0.455)x(0.455) </a:t>
                </a:r>
                <a:r>
                  <a:rPr lang="en-GB" dirty="0"/>
                  <a:t>≈ .094</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438400" y="1371600"/>
                <a:ext cx="6096000" cy="3657599"/>
              </a:xfrm>
              <a:blipFill rotWithShape="1">
                <a:blip r:embed="rId2"/>
                <a:stretch>
                  <a:fillRect l="-900"/>
                </a:stretch>
              </a:blipFill>
            </p:spPr>
            <p:txBody>
              <a:bodyPr/>
              <a:lstStyle/>
              <a:p>
                <a:r>
                  <a:rPr lang="en-GB">
                    <a:noFill/>
                  </a:rPr>
                  <a:t> </a:t>
                </a:r>
              </a:p>
            </p:txBody>
          </p:sp>
        </mc:Fallback>
      </mc:AlternateContent>
      <p:sp>
        <p:nvSpPr>
          <p:cNvPr id="2" name="Title 1"/>
          <p:cNvSpPr>
            <a:spLocks noGrp="1"/>
          </p:cNvSpPr>
          <p:nvPr>
            <p:ph type="title"/>
          </p:nvPr>
        </p:nvSpPr>
        <p:spPr>
          <a:xfrm>
            <a:off x="762000" y="5105400"/>
            <a:ext cx="7543800" cy="914400"/>
          </a:xfrm>
        </p:spPr>
        <p:txBody>
          <a:bodyPr/>
          <a:lstStyle/>
          <a:p>
            <a:endParaRPr lang="en-GB" dirty="0"/>
          </a:p>
        </p:txBody>
      </p:sp>
      <p:sp>
        <p:nvSpPr>
          <p:cNvPr id="5" name="TextBox 4"/>
          <p:cNvSpPr txBox="1"/>
          <p:nvPr/>
        </p:nvSpPr>
        <p:spPr>
          <a:xfrm>
            <a:off x="609600" y="344230"/>
            <a:ext cx="7467600" cy="1015663"/>
          </a:xfrm>
          <a:prstGeom prst="rect">
            <a:avLst/>
          </a:prstGeom>
          <a:noFill/>
        </p:spPr>
        <p:txBody>
          <a:bodyPr wrap="square" rtlCol="0">
            <a:spAutoFit/>
          </a:bodyPr>
          <a:lstStyle/>
          <a:p>
            <a:r>
              <a:rPr lang="en-GB" sz="2000" dirty="0" smtClean="0"/>
              <a:t>2. A </a:t>
            </a:r>
            <a:r>
              <a:rPr lang="en-GB" sz="2000" dirty="0"/>
              <a:t>jar contains 30 red marbles, 12 yellow marbles, 8 green marbles and 5 blue </a:t>
            </a:r>
            <a:r>
              <a:rPr lang="en-GB" sz="2000" dirty="0" smtClean="0"/>
              <a:t>marbles</a:t>
            </a:r>
            <a:r>
              <a:rPr lang="en-GB" sz="2000" dirty="0"/>
              <a:t>. What is the probability that you draw and replace marbles 3 times and you get NO red marbles? </a:t>
            </a:r>
          </a:p>
        </p:txBody>
      </p:sp>
      <p:pic>
        <p:nvPicPr>
          <p:cNvPr id="5122" name="Picture 2" descr="C:\Users\INTEL\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42" y="1905000"/>
            <a:ext cx="1975757" cy="274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543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fade">
                                      <p:cBhvr>
                                        <p:cTn id="14" dur="2000"/>
                                        <p:tgtEl>
                                          <p:spTgt spid="5122"/>
                                        </p:tgtEl>
                                      </p:cBhvr>
                                    </p:animEffect>
                                    <p:anim calcmode="lin" valueType="num">
                                      <p:cBhvr>
                                        <p:cTn id="15" dur="2000" fill="hold"/>
                                        <p:tgtEl>
                                          <p:spTgt spid="5122"/>
                                        </p:tgtEl>
                                        <p:attrNameLst>
                                          <p:attrName>ppt_w</p:attrName>
                                        </p:attrNameLst>
                                      </p:cBhvr>
                                      <p:tavLst>
                                        <p:tav tm="0" fmla="#ppt_w*sin(2.5*pi*$)">
                                          <p:val>
                                            <p:fltVal val="0"/>
                                          </p:val>
                                        </p:tav>
                                        <p:tav tm="100000">
                                          <p:val>
                                            <p:fltVal val="1"/>
                                          </p:val>
                                        </p:tav>
                                      </p:tavLst>
                                    </p:anim>
                                    <p:anim calcmode="lin" valueType="num">
                                      <p:cBhvr>
                                        <p:cTn id="16" dur="2000" fill="hold"/>
                                        <p:tgtEl>
                                          <p:spTgt spid="5122"/>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2000"/>
                                        <p:tgtEl>
                                          <p:spTgt spid="3">
                                            <p:txEl>
                                              <p:pRg st="0" end="0"/>
                                            </p:txEl>
                                          </p:spTgt>
                                        </p:tgtEl>
                                      </p:cBhvr>
                                    </p:animEffect>
                                    <p:anim calcmode="lin" valueType="num">
                                      <p:cBhvr>
                                        <p:cTn id="22"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2000"/>
                                        <p:tgtEl>
                                          <p:spTgt spid="3">
                                            <p:txEl>
                                              <p:pRg st="1" end="1"/>
                                            </p:txEl>
                                          </p:spTgt>
                                        </p:tgtEl>
                                      </p:cBhvr>
                                    </p:animEffect>
                                    <p:anim calcmode="lin" valueType="num">
                                      <p:cBhvr>
                                        <p:cTn id="29"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fade">
                                      <p:cBhvr>
                                        <p:cTn id="35" dur="2000"/>
                                        <p:tgtEl>
                                          <p:spTgt spid="3">
                                            <p:txEl>
                                              <p:pRg st="2" end="2"/>
                                            </p:txEl>
                                          </p:spTgt>
                                        </p:tgtEl>
                                      </p:cBhvr>
                                    </p:animEffect>
                                    <p:anim calcmode="lin" valueType="num">
                                      <p:cBhvr>
                                        <p:cTn id="36"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Effect transition="in" filter="fade">
                                      <p:cBhvr>
                                        <p:cTn id="42" dur="2000"/>
                                        <p:tgtEl>
                                          <p:spTgt spid="3">
                                            <p:txEl>
                                              <p:pRg st="3" end="3"/>
                                            </p:txEl>
                                          </p:spTgt>
                                        </p:tgtEl>
                                      </p:cBhvr>
                                    </p:animEffect>
                                    <p:anim calcmode="lin" valueType="num">
                                      <p:cBhvr>
                                        <p:cTn id="4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628649"/>
            <a:ext cx="6096000" cy="3657599"/>
          </a:xfrm>
        </p:spPr>
        <p:txBody>
          <a:bodyPr/>
          <a:lstStyle/>
          <a:p>
            <a:r>
              <a:rPr lang="en-GB" dirty="0" smtClean="0"/>
              <a:t>Let us toss a coin.</a:t>
            </a:r>
          </a:p>
          <a:p>
            <a:r>
              <a:rPr lang="en-GB" dirty="0"/>
              <a:t>When we toss a coin there are two possible outcomes. There's a chance that the coin could land on Heads, and there's a chance that the coin could land on Tails.</a:t>
            </a:r>
            <a:endParaRPr lang="en-GB" dirty="0" smtClean="0"/>
          </a:p>
          <a:p>
            <a:r>
              <a:rPr lang="en-GB" dirty="0" smtClean="0"/>
              <a:t>I tossed a coin 30 times and recorded the outcomes in the table on the following page. </a:t>
            </a:r>
            <a:endParaRPr lang="en-GB" dirty="0"/>
          </a:p>
        </p:txBody>
      </p:sp>
      <p:sp>
        <p:nvSpPr>
          <p:cNvPr id="2" name="Title 1"/>
          <p:cNvSpPr>
            <a:spLocks noGrp="1"/>
          </p:cNvSpPr>
          <p:nvPr>
            <p:ph type="title"/>
          </p:nvPr>
        </p:nvSpPr>
        <p:spPr>
          <a:xfrm>
            <a:off x="777240" y="4724400"/>
            <a:ext cx="7543800" cy="1600200"/>
          </a:xfrm>
        </p:spPr>
        <p:txBody>
          <a:bodyPr/>
          <a:lstStyle/>
          <a:p>
            <a:r>
              <a:rPr lang="en-GB" dirty="0" smtClean="0"/>
              <a:t>Activity to better understand Probability</a:t>
            </a:r>
            <a:endParaRPr lang="en-GB" dirty="0"/>
          </a:p>
        </p:txBody>
      </p:sp>
      <p:pic>
        <p:nvPicPr>
          <p:cNvPr id="1026" name="Picture 2" descr="C:\Users\INTEL\Desktop\download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00200"/>
            <a:ext cx="2895600" cy="16382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44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heel(1)">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1)">
                                      <p:cBhvr>
                                        <p:cTn id="2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893771662"/>
              </p:ext>
            </p:extLst>
          </p:nvPr>
        </p:nvGraphicFramePr>
        <p:xfrm>
          <a:off x="304800" y="304800"/>
          <a:ext cx="4800600" cy="5963920"/>
        </p:xfrm>
        <a:graphic>
          <a:graphicData uri="http://schemas.openxmlformats.org/drawingml/2006/table">
            <a:tbl>
              <a:tblPr firstRow="1" bandRow="1">
                <a:tableStyleId>{D7AC3CCA-C797-4891-BE02-D94E43425B78}</a:tableStyleId>
              </a:tblPr>
              <a:tblGrid>
                <a:gridCol w="838200"/>
                <a:gridCol w="1447800"/>
                <a:gridCol w="914400"/>
                <a:gridCol w="1600200"/>
              </a:tblGrid>
              <a:tr h="370840">
                <a:tc>
                  <a:txBody>
                    <a:bodyPr/>
                    <a:lstStyle/>
                    <a:p>
                      <a:pPr algn="ctr"/>
                      <a:r>
                        <a:rPr lang="en-GB" dirty="0" smtClean="0"/>
                        <a:t>S no.</a:t>
                      </a:r>
                      <a:endParaRPr lang="en-GB" dirty="0"/>
                    </a:p>
                  </a:txBody>
                  <a:tcPr/>
                </a:tc>
                <a:tc>
                  <a:txBody>
                    <a:bodyPr/>
                    <a:lstStyle/>
                    <a:p>
                      <a:pPr algn="ctr"/>
                      <a:r>
                        <a:rPr lang="en-GB" dirty="0" smtClean="0"/>
                        <a:t>Outcome</a:t>
                      </a:r>
                      <a:endParaRPr lang="en-GB" dirty="0"/>
                    </a:p>
                  </a:txBody>
                  <a:tcPr/>
                </a:tc>
                <a:tc>
                  <a:txBody>
                    <a:bodyPr/>
                    <a:lstStyle/>
                    <a:p>
                      <a:pPr algn="ctr"/>
                      <a:r>
                        <a:rPr lang="en-GB" dirty="0" smtClean="0"/>
                        <a:t>S no.</a:t>
                      </a:r>
                      <a:endParaRPr lang="en-GB" dirty="0"/>
                    </a:p>
                  </a:txBody>
                  <a:tcPr/>
                </a:tc>
                <a:tc>
                  <a:txBody>
                    <a:bodyPr/>
                    <a:lstStyle/>
                    <a:p>
                      <a:pPr algn="ctr"/>
                      <a:r>
                        <a:rPr lang="en-GB" dirty="0" smtClean="0"/>
                        <a:t>Outcome</a:t>
                      </a:r>
                      <a:endParaRPr lang="en-GB" dirty="0"/>
                    </a:p>
                  </a:txBody>
                  <a:tcPr/>
                </a:tc>
              </a:tr>
              <a:tr h="370840">
                <a:tc>
                  <a:txBody>
                    <a:bodyPr/>
                    <a:lstStyle/>
                    <a:p>
                      <a:pPr algn="ctr"/>
                      <a:r>
                        <a:rPr lang="en-GB" dirty="0" smtClean="0"/>
                        <a:t>1</a:t>
                      </a:r>
                      <a:endParaRPr lang="en-GB" dirty="0"/>
                    </a:p>
                  </a:txBody>
                  <a:tcPr/>
                </a:tc>
                <a:tc>
                  <a:txBody>
                    <a:bodyPr/>
                    <a:lstStyle/>
                    <a:p>
                      <a:pPr algn="ctr"/>
                      <a:r>
                        <a:rPr lang="en-GB" dirty="0" smtClean="0"/>
                        <a:t>Tails</a:t>
                      </a:r>
                      <a:endParaRPr lang="en-GB" dirty="0"/>
                    </a:p>
                  </a:txBody>
                  <a:tcPr/>
                </a:tc>
                <a:tc>
                  <a:txBody>
                    <a:bodyPr/>
                    <a:lstStyle/>
                    <a:p>
                      <a:pPr algn="ctr"/>
                      <a:r>
                        <a:rPr lang="en-GB" dirty="0" smtClean="0"/>
                        <a:t>16</a:t>
                      </a:r>
                      <a:endParaRPr lang="en-GB" dirty="0"/>
                    </a:p>
                  </a:txBody>
                  <a:tcPr/>
                </a:tc>
                <a:tc>
                  <a:txBody>
                    <a:bodyPr/>
                    <a:lstStyle/>
                    <a:p>
                      <a:pPr algn="ctr"/>
                      <a:r>
                        <a:rPr lang="en-GB" dirty="0" smtClean="0"/>
                        <a:t>Heads</a:t>
                      </a:r>
                      <a:endParaRPr lang="en-GB" dirty="0"/>
                    </a:p>
                  </a:txBody>
                  <a:tcPr/>
                </a:tc>
              </a:tr>
              <a:tr h="401320">
                <a:tc>
                  <a:txBody>
                    <a:bodyPr/>
                    <a:lstStyle/>
                    <a:p>
                      <a:pPr algn="ctr"/>
                      <a:r>
                        <a:rPr lang="en-GB" dirty="0" smtClean="0"/>
                        <a:t>2</a:t>
                      </a:r>
                      <a:endParaRPr lang="en-GB" dirty="0"/>
                    </a:p>
                  </a:txBody>
                  <a:tcPr/>
                </a:tc>
                <a:tc>
                  <a:txBody>
                    <a:bodyPr/>
                    <a:lstStyle/>
                    <a:p>
                      <a:pPr algn="ctr"/>
                      <a:r>
                        <a:rPr lang="en-GB" dirty="0" smtClean="0"/>
                        <a:t>Tails</a:t>
                      </a:r>
                    </a:p>
                  </a:txBody>
                  <a:tcPr/>
                </a:tc>
                <a:tc>
                  <a:txBody>
                    <a:bodyPr/>
                    <a:lstStyle/>
                    <a:p>
                      <a:pPr algn="ctr"/>
                      <a:r>
                        <a:rPr lang="en-GB" dirty="0" smtClean="0"/>
                        <a:t>17</a:t>
                      </a:r>
                      <a:endParaRPr lang="en-GB" dirty="0"/>
                    </a:p>
                  </a:txBody>
                  <a:tcPr/>
                </a:tc>
                <a:tc>
                  <a:txBody>
                    <a:bodyPr/>
                    <a:lstStyle/>
                    <a:p>
                      <a:pPr algn="ctr"/>
                      <a:r>
                        <a:rPr lang="en-GB" dirty="0" smtClean="0"/>
                        <a:t>Tails</a:t>
                      </a:r>
                      <a:endParaRPr lang="en-GB" dirty="0"/>
                    </a:p>
                  </a:txBody>
                  <a:tcPr/>
                </a:tc>
              </a:tr>
              <a:tr h="370840">
                <a:tc>
                  <a:txBody>
                    <a:bodyPr/>
                    <a:lstStyle/>
                    <a:p>
                      <a:pPr algn="ctr"/>
                      <a:r>
                        <a:rPr lang="en-GB" dirty="0" smtClean="0"/>
                        <a:t>3</a:t>
                      </a:r>
                      <a:endParaRPr lang="en-GB" dirty="0"/>
                    </a:p>
                  </a:txBody>
                  <a:tcPr/>
                </a:tc>
                <a:tc>
                  <a:txBody>
                    <a:bodyPr/>
                    <a:lstStyle/>
                    <a:p>
                      <a:pPr algn="ctr"/>
                      <a:r>
                        <a:rPr lang="en-GB" dirty="0" smtClean="0"/>
                        <a:t>Heads</a:t>
                      </a:r>
                      <a:endParaRPr lang="en-GB" dirty="0"/>
                    </a:p>
                  </a:txBody>
                  <a:tcPr/>
                </a:tc>
                <a:tc>
                  <a:txBody>
                    <a:bodyPr/>
                    <a:lstStyle/>
                    <a:p>
                      <a:pPr algn="ctr"/>
                      <a:r>
                        <a:rPr lang="en-GB" dirty="0" smtClean="0"/>
                        <a:t>18</a:t>
                      </a:r>
                      <a:endParaRPr lang="en-GB" dirty="0"/>
                    </a:p>
                  </a:txBody>
                  <a:tcPr/>
                </a:tc>
                <a:tc>
                  <a:txBody>
                    <a:bodyPr/>
                    <a:lstStyle/>
                    <a:p>
                      <a:pPr algn="ctr"/>
                      <a:r>
                        <a:rPr lang="en-GB" dirty="0" smtClean="0"/>
                        <a:t>Heads</a:t>
                      </a:r>
                      <a:endParaRPr lang="en-GB" dirty="0"/>
                    </a:p>
                  </a:txBody>
                  <a:tcPr/>
                </a:tc>
              </a:tr>
              <a:tr h="370840">
                <a:tc>
                  <a:txBody>
                    <a:bodyPr/>
                    <a:lstStyle/>
                    <a:p>
                      <a:pPr algn="ctr"/>
                      <a:r>
                        <a:rPr lang="en-GB" dirty="0" smtClean="0"/>
                        <a:t>4</a:t>
                      </a:r>
                      <a:endParaRPr lang="en-GB" dirty="0"/>
                    </a:p>
                  </a:txBody>
                  <a:tcPr/>
                </a:tc>
                <a:tc>
                  <a:txBody>
                    <a:bodyPr/>
                    <a:lstStyle/>
                    <a:p>
                      <a:pPr algn="ctr"/>
                      <a:r>
                        <a:rPr lang="en-GB" dirty="0" smtClean="0"/>
                        <a:t>Tails</a:t>
                      </a:r>
                      <a:endParaRPr lang="en-GB" dirty="0"/>
                    </a:p>
                  </a:txBody>
                  <a:tcPr/>
                </a:tc>
                <a:tc>
                  <a:txBody>
                    <a:bodyPr/>
                    <a:lstStyle/>
                    <a:p>
                      <a:pPr algn="ctr"/>
                      <a:r>
                        <a:rPr lang="en-GB" dirty="0" smtClean="0"/>
                        <a:t>19</a:t>
                      </a:r>
                      <a:endParaRPr lang="en-GB" dirty="0"/>
                    </a:p>
                  </a:txBody>
                  <a:tcPr/>
                </a:tc>
                <a:tc>
                  <a:txBody>
                    <a:bodyPr/>
                    <a:lstStyle/>
                    <a:p>
                      <a:pPr algn="ctr"/>
                      <a:r>
                        <a:rPr lang="en-GB" dirty="0" smtClean="0"/>
                        <a:t>Heads</a:t>
                      </a:r>
                      <a:endParaRPr lang="en-GB" dirty="0"/>
                    </a:p>
                  </a:txBody>
                  <a:tcPr/>
                </a:tc>
              </a:tr>
              <a:tr h="370840">
                <a:tc>
                  <a:txBody>
                    <a:bodyPr/>
                    <a:lstStyle/>
                    <a:p>
                      <a:pPr algn="ctr"/>
                      <a:r>
                        <a:rPr lang="en-GB" dirty="0" smtClean="0"/>
                        <a:t>5</a:t>
                      </a:r>
                      <a:endParaRPr lang="en-GB" dirty="0"/>
                    </a:p>
                  </a:txBody>
                  <a:tcPr/>
                </a:tc>
                <a:tc>
                  <a:txBody>
                    <a:bodyPr/>
                    <a:lstStyle/>
                    <a:p>
                      <a:pPr algn="ctr"/>
                      <a:r>
                        <a:rPr lang="en-GB" dirty="0" smtClean="0"/>
                        <a:t>Heads</a:t>
                      </a:r>
                      <a:endParaRPr lang="en-GB" dirty="0"/>
                    </a:p>
                  </a:txBody>
                  <a:tcPr/>
                </a:tc>
                <a:tc>
                  <a:txBody>
                    <a:bodyPr/>
                    <a:lstStyle/>
                    <a:p>
                      <a:pPr algn="ctr"/>
                      <a:r>
                        <a:rPr lang="en-GB" dirty="0" smtClean="0"/>
                        <a:t>20</a:t>
                      </a:r>
                      <a:endParaRPr lang="en-GB" dirty="0"/>
                    </a:p>
                  </a:txBody>
                  <a:tcPr/>
                </a:tc>
                <a:tc>
                  <a:txBody>
                    <a:bodyPr/>
                    <a:lstStyle/>
                    <a:p>
                      <a:pPr algn="ctr"/>
                      <a:r>
                        <a:rPr lang="en-GB" dirty="0" smtClean="0"/>
                        <a:t>Tails</a:t>
                      </a:r>
                      <a:endParaRPr lang="en-GB" dirty="0"/>
                    </a:p>
                  </a:txBody>
                  <a:tcPr/>
                </a:tc>
              </a:tr>
              <a:tr h="370840">
                <a:tc>
                  <a:txBody>
                    <a:bodyPr/>
                    <a:lstStyle/>
                    <a:p>
                      <a:pPr algn="ctr"/>
                      <a:r>
                        <a:rPr lang="en-GB" dirty="0" smtClean="0"/>
                        <a:t>6</a:t>
                      </a:r>
                      <a:endParaRPr lang="en-GB" dirty="0"/>
                    </a:p>
                  </a:txBody>
                  <a:tcPr/>
                </a:tc>
                <a:tc>
                  <a:txBody>
                    <a:bodyPr/>
                    <a:lstStyle/>
                    <a:p>
                      <a:pPr algn="ctr"/>
                      <a:r>
                        <a:rPr lang="en-GB" dirty="0" smtClean="0"/>
                        <a:t>Heads</a:t>
                      </a:r>
                      <a:endParaRPr lang="en-GB" dirty="0"/>
                    </a:p>
                  </a:txBody>
                  <a:tcPr/>
                </a:tc>
                <a:tc>
                  <a:txBody>
                    <a:bodyPr/>
                    <a:lstStyle/>
                    <a:p>
                      <a:pPr algn="ctr"/>
                      <a:r>
                        <a:rPr lang="en-GB" dirty="0" smtClean="0"/>
                        <a:t>21</a:t>
                      </a:r>
                      <a:endParaRPr lang="en-GB" dirty="0"/>
                    </a:p>
                  </a:txBody>
                  <a:tcPr/>
                </a:tc>
                <a:tc>
                  <a:txBody>
                    <a:bodyPr/>
                    <a:lstStyle/>
                    <a:p>
                      <a:pPr algn="ctr"/>
                      <a:r>
                        <a:rPr lang="en-GB" dirty="0" smtClean="0"/>
                        <a:t>Heads</a:t>
                      </a:r>
                      <a:endParaRPr lang="en-GB" dirty="0"/>
                    </a:p>
                  </a:txBody>
                  <a:tcPr/>
                </a:tc>
              </a:tr>
              <a:tr h="370840">
                <a:tc>
                  <a:txBody>
                    <a:bodyPr/>
                    <a:lstStyle/>
                    <a:p>
                      <a:pPr algn="ctr"/>
                      <a:r>
                        <a:rPr lang="en-GB" dirty="0" smtClean="0"/>
                        <a:t>7</a:t>
                      </a:r>
                      <a:endParaRPr lang="en-GB" dirty="0"/>
                    </a:p>
                  </a:txBody>
                  <a:tcPr/>
                </a:tc>
                <a:tc>
                  <a:txBody>
                    <a:bodyPr/>
                    <a:lstStyle/>
                    <a:p>
                      <a:pPr algn="ctr"/>
                      <a:r>
                        <a:rPr lang="en-GB" dirty="0" smtClean="0"/>
                        <a:t>Tails</a:t>
                      </a:r>
                      <a:endParaRPr lang="en-GB" dirty="0"/>
                    </a:p>
                  </a:txBody>
                  <a:tcPr/>
                </a:tc>
                <a:tc>
                  <a:txBody>
                    <a:bodyPr/>
                    <a:lstStyle/>
                    <a:p>
                      <a:pPr algn="ctr"/>
                      <a:r>
                        <a:rPr lang="en-GB" dirty="0" smtClean="0"/>
                        <a:t>22</a:t>
                      </a:r>
                      <a:endParaRPr lang="en-GB" dirty="0"/>
                    </a:p>
                  </a:txBody>
                  <a:tcPr/>
                </a:tc>
                <a:tc>
                  <a:txBody>
                    <a:bodyPr/>
                    <a:lstStyle/>
                    <a:p>
                      <a:pPr algn="ctr"/>
                      <a:r>
                        <a:rPr lang="en-GB" dirty="0" smtClean="0"/>
                        <a:t>Tails</a:t>
                      </a:r>
                      <a:endParaRPr lang="en-GB" dirty="0"/>
                    </a:p>
                  </a:txBody>
                  <a:tcPr/>
                </a:tc>
              </a:tr>
              <a:tr h="370840">
                <a:tc>
                  <a:txBody>
                    <a:bodyPr/>
                    <a:lstStyle/>
                    <a:p>
                      <a:pPr algn="ctr"/>
                      <a:r>
                        <a:rPr lang="en-GB" dirty="0" smtClean="0"/>
                        <a:t>8</a:t>
                      </a:r>
                      <a:endParaRPr lang="en-GB" dirty="0"/>
                    </a:p>
                  </a:txBody>
                  <a:tcPr/>
                </a:tc>
                <a:tc>
                  <a:txBody>
                    <a:bodyPr/>
                    <a:lstStyle/>
                    <a:p>
                      <a:pPr algn="ctr"/>
                      <a:r>
                        <a:rPr lang="en-GB" dirty="0" smtClean="0"/>
                        <a:t>Tails</a:t>
                      </a:r>
                      <a:endParaRPr lang="en-GB" dirty="0"/>
                    </a:p>
                  </a:txBody>
                  <a:tcPr/>
                </a:tc>
                <a:tc>
                  <a:txBody>
                    <a:bodyPr/>
                    <a:lstStyle/>
                    <a:p>
                      <a:pPr algn="ctr"/>
                      <a:r>
                        <a:rPr lang="en-GB" dirty="0" smtClean="0"/>
                        <a:t>23</a:t>
                      </a:r>
                      <a:endParaRPr lang="en-GB" dirty="0"/>
                    </a:p>
                  </a:txBody>
                  <a:tcPr/>
                </a:tc>
                <a:tc>
                  <a:txBody>
                    <a:bodyPr/>
                    <a:lstStyle/>
                    <a:p>
                      <a:pPr algn="ctr"/>
                      <a:r>
                        <a:rPr lang="en-GB" dirty="0" smtClean="0"/>
                        <a:t>Tails</a:t>
                      </a:r>
                      <a:endParaRPr lang="en-GB" dirty="0"/>
                    </a:p>
                  </a:txBody>
                  <a:tcPr/>
                </a:tc>
              </a:tr>
              <a:tr h="370840">
                <a:tc>
                  <a:txBody>
                    <a:bodyPr/>
                    <a:lstStyle/>
                    <a:p>
                      <a:pPr algn="ctr"/>
                      <a:r>
                        <a:rPr lang="en-GB" dirty="0" smtClean="0"/>
                        <a:t>9</a:t>
                      </a:r>
                      <a:endParaRPr lang="en-GB" dirty="0"/>
                    </a:p>
                  </a:txBody>
                  <a:tcPr/>
                </a:tc>
                <a:tc>
                  <a:txBody>
                    <a:bodyPr/>
                    <a:lstStyle/>
                    <a:p>
                      <a:pPr algn="ctr"/>
                      <a:r>
                        <a:rPr lang="en-GB" dirty="0" smtClean="0"/>
                        <a:t>Heads</a:t>
                      </a:r>
                    </a:p>
                  </a:txBody>
                  <a:tcPr/>
                </a:tc>
                <a:tc>
                  <a:txBody>
                    <a:bodyPr/>
                    <a:lstStyle/>
                    <a:p>
                      <a:pPr algn="ctr"/>
                      <a:r>
                        <a:rPr lang="en-GB" dirty="0" smtClean="0"/>
                        <a:t>24</a:t>
                      </a:r>
                      <a:endParaRPr lang="en-GB" dirty="0"/>
                    </a:p>
                  </a:txBody>
                  <a:tcPr/>
                </a:tc>
                <a:tc>
                  <a:txBody>
                    <a:bodyPr/>
                    <a:lstStyle/>
                    <a:p>
                      <a:pPr algn="ctr"/>
                      <a:r>
                        <a:rPr lang="en-GB" dirty="0" smtClean="0"/>
                        <a:t>Tails</a:t>
                      </a:r>
                      <a:endParaRPr lang="en-GB" dirty="0"/>
                    </a:p>
                  </a:txBody>
                  <a:tcPr/>
                </a:tc>
              </a:tr>
              <a:tr h="370840">
                <a:tc>
                  <a:txBody>
                    <a:bodyPr/>
                    <a:lstStyle/>
                    <a:p>
                      <a:pPr algn="ctr"/>
                      <a:r>
                        <a:rPr lang="en-GB" dirty="0" smtClean="0"/>
                        <a:t>10</a:t>
                      </a:r>
                      <a:endParaRPr lang="en-GB" dirty="0"/>
                    </a:p>
                  </a:txBody>
                  <a:tcPr/>
                </a:tc>
                <a:tc>
                  <a:txBody>
                    <a:bodyPr/>
                    <a:lstStyle/>
                    <a:p>
                      <a:pPr algn="ctr"/>
                      <a:r>
                        <a:rPr lang="en-GB" dirty="0" smtClean="0"/>
                        <a:t>Heads</a:t>
                      </a:r>
                      <a:endParaRPr lang="en-GB" dirty="0"/>
                    </a:p>
                  </a:txBody>
                  <a:tcPr/>
                </a:tc>
                <a:tc>
                  <a:txBody>
                    <a:bodyPr/>
                    <a:lstStyle/>
                    <a:p>
                      <a:pPr algn="ctr"/>
                      <a:r>
                        <a:rPr lang="en-GB" dirty="0" smtClean="0"/>
                        <a:t>25</a:t>
                      </a:r>
                      <a:endParaRPr lang="en-GB" dirty="0"/>
                    </a:p>
                  </a:txBody>
                  <a:tcPr/>
                </a:tc>
                <a:tc>
                  <a:txBody>
                    <a:bodyPr/>
                    <a:lstStyle/>
                    <a:p>
                      <a:pPr algn="ctr"/>
                      <a:r>
                        <a:rPr lang="en-GB" dirty="0" smtClean="0"/>
                        <a:t>Tails</a:t>
                      </a:r>
                      <a:endParaRPr lang="en-GB" dirty="0"/>
                    </a:p>
                  </a:txBody>
                  <a:tcPr/>
                </a:tc>
              </a:tr>
              <a:tr h="370840">
                <a:tc>
                  <a:txBody>
                    <a:bodyPr/>
                    <a:lstStyle/>
                    <a:p>
                      <a:pPr algn="ctr"/>
                      <a:r>
                        <a:rPr lang="en-GB" dirty="0" smtClean="0"/>
                        <a:t>11</a:t>
                      </a:r>
                      <a:endParaRPr lang="en-GB" dirty="0"/>
                    </a:p>
                  </a:txBody>
                  <a:tcPr/>
                </a:tc>
                <a:tc>
                  <a:txBody>
                    <a:bodyPr/>
                    <a:lstStyle/>
                    <a:p>
                      <a:pPr algn="ctr"/>
                      <a:r>
                        <a:rPr lang="en-GB" dirty="0" smtClean="0"/>
                        <a:t>Tails</a:t>
                      </a:r>
                      <a:endParaRPr lang="en-GB" dirty="0"/>
                    </a:p>
                  </a:txBody>
                  <a:tcPr/>
                </a:tc>
                <a:tc>
                  <a:txBody>
                    <a:bodyPr/>
                    <a:lstStyle/>
                    <a:p>
                      <a:pPr algn="ctr"/>
                      <a:r>
                        <a:rPr lang="en-GB" dirty="0" smtClean="0"/>
                        <a:t>26</a:t>
                      </a:r>
                      <a:endParaRPr lang="en-GB" dirty="0"/>
                    </a:p>
                  </a:txBody>
                  <a:tcPr/>
                </a:tc>
                <a:tc>
                  <a:txBody>
                    <a:bodyPr/>
                    <a:lstStyle/>
                    <a:p>
                      <a:pPr algn="ctr"/>
                      <a:r>
                        <a:rPr lang="en-GB" dirty="0" smtClean="0"/>
                        <a:t>Tails</a:t>
                      </a:r>
                      <a:endParaRPr lang="en-GB" dirty="0"/>
                    </a:p>
                  </a:txBody>
                  <a:tcPr/>
                </a:tc>
              </a:tr>
              <a:tr h="370840">
                <a:tc>
                  <a:txBody>
                    <a:bodyPr/>
                    <a:lstStyle/>
                    <a:p>
                      <a:pPr algn="ctr"/>
                      <a:r>
                        <a:rPr lang="en-GB" dirty="0" smtClean="0"/>
                        <a:t>12</a:t>
                      </a:r>
                      <a:endParaRPr lang="en-GB" dirty="0"/>
                    </a:p>
                  </a:txBody>
                  <a:tcPr/>
                </a:tc>
                <a:tc>
                  <a:txBody>
                    <a:bodyPr/>
                    <a:lstStyle/>
                    <a:p>
                      <a:pPr algn="ctr"/>
                      <a:r>
                        <a:rPr lang="en-GB" dirty="0" smtClean="0"/>
                        <a:t>Heads</a:t>
                      </a:r>
                      <a:endParaRPr lang="en-GB" dirty="0"/>
                    </a:p>
                  </a:txBody>
                  <a:tcPr/>
                </a:tc>
                <a:tc>
                  <a:txBody>
                    <a:bodyPr/>
                    <a:lstStyle/>
                    <a:p>
                      <a:pPr algn="ctr"/>
                      <a:r>
                        <a:rPr lang="en-GB" dirty="0" smtClean="0"/>
                        <a:t>27</a:t>
                      </a:r>
                      <a:endParaRPr lang="en-GB" dirty="0"/>
                    </a:p>
                  </a:txBody>
                  <a:tcPr/>
                </a:tc>
                <a:tc>
                  <a:txBody>
                    <a:bodyPr/>
                    <a:lstStyle/>
                    <a:p>
                      <a:pPr algn="ctr"/>
                      <a:r>
                        <a:rPr lang="en-GB" dirty="0" smtClean="0"/>
                        <a:t>Heads</a:t>
                      </a:r>
                      <a:endParaRPr lang="en-GB" dirty="0"/>
                    </a:p>
                  </a:txBody>
                  <a:tcPr/>
                </a:tc>
              </a:tr>
              <a:tr h="370840">
                <a:tc>
                  <a:txBody>
                    <a:bodyPr/>
                    <a:lstStyle/>
                    <a:p>
                      <a:pPr algn="ctr"/>
                      <a:r>
                        <a:rPr lang="en-GB" dirty="0" smtClean="0"/>
                        <a:t>13</a:t>
                      </a:r>
                      <a:endParaRPr lang="en-GB" dirty="0"/>
                    </a:p>
                  </a:txBody>
                  <a:tcPr/>
                </a:tc>
                <a:tc>
                  <a:txBody>
                    <a:bodyPr/>
                    <a:lstStyle/>
                    <a:p>
                      <a:pPr algn="ctr"/>
                      <a:r>
                        <a:rPr lang="en-GB" dirty="0" smtClean="0"/>
                        <a:t>Heads</a:t>
                      </a:r>
                      <a:endParaRPr lang="en-GB" dirty="0"/>
                    </a:p>
                  </a:txBody>
                  <a:tcPr/>
                </a:tc>
                <a:tc>
                  <a:txBody>
                    <a:bodyPr/>
                    <a:lstStyle/>
                    <a:p>
                      <a:pPr algn="ctr"/>
                      <a:r>
                        <a:rPr lang="en-GB" dirty="0" smtClean="0"/>
                        <a:t>28</a:t>
                      </a:r>
                      <a:endParaRPr lang="en-GB" dirty="0"/>
                    </a:p>
                  </a:txBody>
                  <a:tcPr/>
                </a:tc>
                <a:tc>
                  <a:txBody>
                    <a:bodyPr/>
                    <a:lstStyle/>
                    <a:p>
                      <a:pPr algn="ctr"/>
                      <a:r>
                        <a:rPr lang="en-GB" dirty="0" smtClean="0"/>
                        <a:t>Heads</a:t>
                      </a:r>
                      <a:endParaRPr lang="en-GB" dirty="0"/>
                    </a:p>
                  </a:txBody>
                  <a:tcPr/>
                </a:tc>
              </a:tr>
              <a:tr h="370840">
                <a:tc>
                  <a:txBody>
                    <a:bodyPr/>
                    <a:lstStyle/>
                    <a:p>
                      <a:pPr algn="ctr"/>
                      <a:r>
                        <a:rPr lang="en-GB" dirty="0" smtClean="0"/>
                        <a:t>14</a:t>
                      </a:r>
                      <a:endParaRPr lang="en-GB" dirty="0"/>
                    </a:p>
                  </a:txBody>
                  <a:tcPr/>
                </a:tc>
                <a:tc>
                  <a:txBody>
                    <a:bodyPr/>
                    <a:lstStyle/>
                    <a:p>
                      <a:pPr algn="ctr"/>
                      <a:r>
                        <a:rPr lang="en-GB" dirty="0" smtClean="0"/>
                        <a:t>Heads</a:t>
                      </a:r>
                      <a:endParaRPr lang="en-GB" dirty="0"/>
                    </a:p>
                  </a:txBody>
                  <a:tcPr/>
                </a:tc>
                <a:tc>
                  <a:txBody>
                    <a:bodyPr/>
                    <a:lstStyle/>
                    <a:p>
                      <a:pPr algn="ctr"/>
                      <a:r>
                        <a:rPr lang="en-GB" dirty="0" smtClean="0"/>
                        <a:t>29</a:t>
                      </a:r>
                      <a:endParaRPr lang="en-GB" dirty="0"/>
                    </a:p>
                  </a:txBody>
                  <a:tcPr/>
                </a:tc>
                <a:tc>
                  <a:txBody>
                    <a:bodyPr/>
                    <a:lstStyle/>
                    <a:p>
                      <a:pPr algn="ctr"/>
                      <a:r>
                        <a:rPr lang="en-GB" dirty="0" smtClean="0"/>
                        <a:t>Tails</a:t>
                      </a:r>
                      <a:endParaRPr lang="en-GB" dirty="0"/>
                    </a:p>
                  </a:txBody>
                  <a:tcPr/>
                </a:tc>
              </a:tr>
              <a:tr h="370840">
                <a:tc>
                  <a:txBody>
                    <a:bodyPr/>
                    <a:lstStyle/>
                    <a:p>
                      <a:pPr algn="ctr"/>
                      <a:r>
                        <a:rPr lang="en-GB" dirty="0" smtClean="0"/>
                        <a:t>15</a:t>
                      </a:r>
                      <a:endParaRPr lang="en-GB" dirty="0"/>
                    </a:p>
                  </a:txBody>
                  <a:tcPr/>
                </a:tc>
                <a:tc>
                  <a:txBody>
                    <a:bodyPr/>
                    <a:lstStyle/>
                    <a:p>
                      <a:pPr algn="ctr"/>
                      <a:r>
                        <a:rPr lang="en-GB" dirty="0" smtClean="0"/>
                        <a:t>Tails</a:t>
                      </a:r>
                      <a:endParaRPr lang="en-GB" dirty="0"/>
                    </a:p>
                  </a:txBody>
                  <a:tcPr/>
                </a:tc>
                <a:tc>
                  <a:txBody>
                    <a:bodyPr/>
                    <a:lstStyle/>
                    <a:p>
                      <a:pPr algn="ctr"/>
                      <a:r>
                        <a:rPr lang="en-GB" dirty="0" smtClean="0"/>
                        <a:t>30</a:t>
                      </a:r>
                      <a:endParaRPr lang="en-GB" dirty="0"/>
                    </a:p>
                  </a:txBody>
                  <a:tcPr/>
                </a:tc>
                <a:tc>
                  <a:txBody>
                    <a:bodyPr/>
                    <a:lstStyle/>
                    <a:p>
                      <a:pPr algn="ctr"/>
                      <a:r>
                        <a:rPr lang="en-GB" dirty="0" smtClean="0"/>
                        <a:t>Tails</a:t>
                      </a:r>
                      <a:endParaRPr lang="en-GB" dirty="0"/>
                    </a:p>
                  </a:txBody>
                  <a:tcPr/>
                </a:tc>
              </a:tr>
            </a:tbl>
          </a:graphicData>
        </a:graphic>
      </p:graphicFrame>
      <p:sp>
        <p:nvSpPr>
          <p:cNvPr id="9" name="TextBox 8"/>
          <p:cNvSpPr txBox="1"/>
          <p:nvPr/>
        </p:nvSpPr>
        <p:spPr>
          <a:xfrm>
            <a:off x="5715000" y="304800"/>
            <a:ext cx="2819400" cy="5909310"/>
          </a:xfrm>
          <a:prstGeom prst="rect">
            <a:avLst/>
          </a:prstGeom>
          <a:noFill/>
        </p:spPr>
        <p:txBody>
          <a:bodyPr wrap="square" rtlCol="0">
            <a:spAutoFit/>
          </a:bodyPr>
          <a:lstStyle/>
          <a:p>
            <a:pPr marL="285750" indent="-285750">
              <a:buFont typeface="Arial" pitchFamily="34" charset="0"/>
              <a:buChar char="•"/>
            </a:pPr>
            <a:r>
              <a:rPr lang="en-GB" dirty="0" smtClean="0"/>
              <a:t>After this activity, we can see that out of 30 times, Tails was the outcome 16 times, and Heads occurred  14 times. </a:t>
            </a:r>
          </a:p>
          <a:p>
            <a:pPr marL="285750" indent="-285750">
              <a:buFont typeface="Arial" pitchFamily="34" charset="0"/>
              <a:buChar char="•"/>
            </a:pPr>
            <a:r>
              <a:rPr lang="en-GB" dirty="0" smtClean="0"/>
              <a:t>This shows that we are getting a tail roughly half the times, and vice versa.</a:t>
            </a:r>
          </a:p>
          <a:p>
            <a:pPr marL="285750" indent="-285750">
              <a:buFont typeface="Arial" pitchFamily="34" charset="0"/>
              <a:buChar char="•"/>
            </a:pPr>
            <a:r>
              <a:rPr lang="en-GB" dirty="0" smtClean="0"/>
              <a:t>If we use the formula, probability of getting a 2 is 0.5.</a:t>
            </a:r>
          </a:p>
          <a:p>
            <a:pPr marL="285750" indent="-285750">
              <a:buFont typeface="Arial" pitchFamily="34" charset="0"/>
              <a:buChar char="•"/>
            </a:pPr>
            <a:r>
              <a:rPr lang="en-GB" dirty="0" smtClean="0"/>
              <a:t>Thus we see that using probability, we can very realistically ‘predict’ the outcome of certain events.  </a:t>
            </a:r>
          </a:p>
          <a:p>
            <a:r>
              <a:rPr lang="en-GB" dirty="0"/>
              <a:t> </a:t>
            </a:r>
            <a:r>
              <a:rPr lang="en-GB" dirty="0" smtClean="0"/>
              <a:t>    </a:t>
            </a:r>
          </a:p>
          <a:p>
            <a:r>
              <a:rPr lang="en-GB" dirty="0"/>
              <a:t> </a:t>
            </a:r>
            <a:r>
              <a:rPr lang="en-GB" dirty="0" smtClean="0"/>
              <a:t>    </a:t>
            </a:r>
          </a:p>
          <a:p>
            <a:pPr marL="285750" indent="-285750">
              <a:buFont typeface="Arial" pitchFamily="34" charset="0"/>
              <a:buChar char="•"/>
            </a:pPr>
            <a:endParaRPr lang="en-GB" dirty="0"/>
          </a:p>
        </p:txBody>
      </p:sp>
    </p:spTree>
    <p:extLst>
      <p:ext uri="{BB962C8B-B14F-4D97-AF65-F5344CB8AC3E}">
        <p14:creationId xmlns:p14="http://schemas.microsoft.com/office/powerpoint/2010/main" val="100510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9400" y="685800"/>
            <a:ext cx="6096000" cy="3657599"/>
          </a:xfrm>
        </p:spPr>
        <p:txBody>
          <a:bodyPr/>
          <a:lstStyle/>
          <a:p>
            <a:r>
              <a:rPr lang="en-GB" b="1" dirty="0"/>
              <a:t>Permutation</a:t>
            </a:r>
            <a:r>
              <a:rPr lang="en-GB" dirty="0"/>
              <a:t> :  permutation relates to the act of arranging all the members of a set into some sequence or order, or if the set is already ordered, rearranging (reordering) its elements, a process called </a:t>
            </a:r>
            <a:r>
              <a:rPr lang="en-GB" dirty="0" smtClean="0"/>
              <a:t>permuting.</a:t>
            </a:r>
          </a:p>
          <a:p>
            <a:r>
              <a:rPr lang="en-GB" dirty="0" smtClean="0"/>
              <a:t>Simply speaking, </a:t>
            </a:r>
            <a:r>
              <a:rPr lang="en-GB" b="1" dirty="0">
                <a:effectLst/>
              </a:rPr>
              <a:t>Permutations</a:t>
            </a:r>
            <a:r>
              <a:rPr lang="en-GB" dirty="0">
                <a:effectLst/>
              </a:rPr>
              <a:t> are the different ways in which a collection of items can be arranged. </a:t>
            </a:r>
            <a:endParaRPr lang="en-GB" dirty="0"/>
          </a:p>
        </p:txBody>
      </p:sp>
      <p:sp>
        <p:nvSpPr>
          <p:cNvPr id="2" name="Title 1"/>
          <p:cNvSpPr>
            <a:spLocks noGrp="1"/>
          </p:cNvSpPr>
          <p:nvPr>
            <p:ph type="title"/>
          </p:nvPr>
        </p:nvSpPr>
        <p:spPr>
          <a:xfrm>
            <a:off x="533400" y="5486400"/>
            <a:ext cx="7543800" cy="914400"/>
          </a:xfrm>
        </p:spPr>
        <p:txBody>
          <a:bodyPr/>
          <a:lstStyle/>
          <a:p>
            <a:r>
              <a:rPr lang="en-GB" dirty="0" smtClean="0"/>
              <a:t>Permutation and Combination : Essential processes in Probability</a:t>
            </a:r>
            <a:endParaRPr lang="en-GB" dirty="0"/>
          </a:p>
        </p:txBody>
      </p:sp>
    </p:spTree>
    <p:extLst>
      <p:ext uri="{BB962C8B-B14F-4D97-AF65-F5344CB8AC3E}">
        <p14:creationId xmlns:p14="http://schemas.microsoft.com/office/powerpoint/2010/main" val="1238479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1800" y="685800"/>
            <a:ext cx="6096000" cy="3657599"/>
          </a:xfrm>
        </p:spPr>
        <p:txBody>
          <a:bodyPr/>
          <a:lstStyle/>
          <a:p>
            <a:pPr marL="18288" indent="0">
              <a:buNone/>
            </a:pPr>
            <a:r>
              <a:rPr lang="en-GB" dirty="0" smtClean="0"/>
              <a:t>FOR EXAMPLE</a:t>
            </a:r>
            <a:endParaRPr lang="en-GB" dirty="0"/>
          </a:p>
          <a:p>
            <a:r>
              <a:rPr lang="en-GB" dirty="0"/>
              <a:t>The different ways in which the alphabets A, B and C can be grouped together, taken all at a time, are ABC, ACB, BCA, CBA, CAB, BAC</a:t>
            </a:r>
            <a:r>
              <a:rPr lang="en-GB" dirty="0" smtClean="0"/>
              <a:t>.</a:t>
            </a:r>
            <a:endParaRPr lang="en-GB" dirty="0"/>
          </a:p>
          <a:p>
            <a:r>
              <a:rPr lang="en-GB" dirty="0"/>
              <a:t>Note that ABC and CBA are not same as the order of arrangement is different. The same rule applies while solving any problem in Permutations.</a:t>
            </a:r>
          </a:p>
        </p:txBody>
      </p:sp>
      <p:sp>
        <p:nvSpPr>
          <p:cNvPr id="2" name="Title 1"/>
          <p:cNvSpPr>
            <a:spLocks noGrp="1"/>
          </p:cNvSpPr>
          <p:nvPr>
            <p:ph type="title"/>
          </p:nvPr>
        </p:nvSpPr>
        <p:spPr/>
        <p:txBody>
          <a:bodyPr/>
          <a:lstStyle/>
          <a:p>
            <a:endParaRPr lang="en-GB"/>
          </a:p>
        </p:txBody>
      </p:sp>
      <p:pic>
        <p:nvPicPr>
          <p:cNvPr id="1026" name="Picture 2" descr="C:\Users\INTEL\Desktop\photos\d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770290"/>
            <a:ext cx="2847975" cy="17349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830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circle(in)">
                                      <p:cBhvr>
                                        <p:cTn id="22"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67000" y="304800"/>
            <a:ext cx="6324600" cy="5638799"/>
          </a:xfrm>
        </p:spPr>
        <p:txBody>
          <a:bodyPr anchor="ctr">
            <a:normAutofit fontScale="85000" lnSpcReduction="20000"/>
          </a:bodyPr>
          <a:lstStyle/>
          <a:p>
            <a:pPr marL="18288" indent="0" fontAlgn="base">
              <a:buNone/>
            </a:pPr>
            <a:r>
              <a:rPr lang="en-GB" dirty="0" smtClean="0">
                <a:effectLst/>
              </a:rPr>
              <a:t>FOR EXAMPLE :</a:t>
            </a:r>
          </a:p>
          <a:p>
            <a:pPr marL="18288" indent="0" fontAlgn="base">
              <a:buNone/>
            </a:pPr>
            <a:r>
              <a:rPr lang="en-GB" dirty="0" smtClean="0">
                <a:effectLst/>
              </a:rPr>
              <a:t>Find the probability of forming a word from the </a:t>
            </a:r>
            <a:r>
              <a:rPr lang="en-GB" dirty="0">
                <a:effectLst/>
              </a:rPr>
              <a:t>letters of the word ‘SUPER’ such that the vowels always come together</a:t>
            </a:r>
            <a:r>
              <a:rPr lang="en-GB" dirty="0" smtClean="0">
                <a:effectLst/>
              </a:rPr>
              <a:t>?</a:t>
            </a:r>
            <a:endParaRPr lang="en-GB" dirty="0">
              <a:effectLst/>
            </a:endParaRPr>
          </a:p>
          <a:p>
            <a:pPr marL="18288" indent="0" fontAlgn="base">
              <a:buNone/>
            </a:pPr>
            <a:r>
              <a:rPr lang="en-GB" dirty="0">
                <a:effectLst/>
              </a:rPr>
              <a:t>The word ‘SUPER’ contains 5 letters.</a:t>
            </a:r>
          </a:p>
          <a:p>
            <a:pPr marL="18288" indent="0" fontAlgn="base">
              <a:buNone/>
            </a:pPr>
            <a:r>
              <a:rPr lang="en-GB" dirty="0">
                <a:effectLst/>
              </a:rPr>
              <a:t>In order to find the number of permutations that can be formed where the two vowels U and E come together.</a:t>
            </a:r>
          </a:p>
          <a:p>
            <a:pPr marL="18288" indent="0" fontAlgn="base">
              <a:buNone/>
            </a:pPr>
            <a:r>
              <a:rPr lang="en-GB" dirty="0">
                <a:effectLst/>
              </a:rPr>
              <a:t>In these cases, we group the letters that should come together and consider that group as one letter.</a:t>
            </a:r>
          </a:p>
          <a:p>
            <a:pPr marL="18288" indent="0" fontAlgn="base">
              <a:buNone/>
            </a:pPr>
            <a:r>
              <a:rPr lang="en-GB" dirty="0">
                <a:effectLst/>
              </a:rPr>
              <a:t>So, the letters are S,P,R, (UE). Now the number of words are 4.</a:t>
            </a:r>
          </a:p>
          <a:p>
            <a:pPr marL="18288" indent="0" fontAlgn="base">
              <a:buNone/>
            </a:pPr>
            <a:r>
              <a:rPr lang="en-GB" dirty="0">
                <a:effectLst/>
              </a:rPr>
              <a:t>Therefore, the number of ways in which 4 letters can be arranged is 4!</a:t>
            </a:r>
          </a:p>
          <a:p>
            <a:pPr marL="18288" indent="0" fontAlgn="base">
              <a:buNone/>
            </a:pPr>
            <a:r>
              <a:rPr lang="en-GB" dirty="0">
                <a:effectLst/>
              </a:rPr>
              <a:t>In U and E, the number of ways in which U and E can be arranged is 2!</a:t>
            </a:r>
          </a:p>
          <a:p>
            <a:pPr marL="18288" indent="0" fontAlgn="base">
              <a:buNone/>
            </a:pPr>
            <a:r>
              <a:rPr lang="en-GB" dirty="0" smtClean="0">
                <a:effectLst/>
              </a:rPr>
              <a:t>Hence, the total number of ways in which the letters of the ‘SUPER’ can be arranged such that vowels are always together are 4! * 2! = 48 ways.</a:t>
            </a:r>
          </a:p>
          <a:p>
            <a:pPr marL="18288" indent="0" fontAlgn="base">
              <a:buNone/>
            </a:pPr>
            <a:r>
              <a:rPr lang="en-GB" dirty="0" smtClean="0">
                <a:effectLst/>
              </a:rPr>
              <a:t>Now, the total number of words that can be formed are : </a:t>
            </a:r>
          </a:p>
          <a:p>
            <a:pPr marL="18288" indent="0" fontAlgn="base">
              <a:buNone/>
            </a:pPr>
            <a:r>
              <a:rPr lang="en-GB" dirty="0" smtClean="0">
                <a:effectLst/>
              </a:rPr>
              <a:t>      5! = 5x4x3x2x1 = 120.</a:t>
            </a:r>
          </a:p>
          <a:p>
            <a:pPr marL="18288" indent="0" fontAlgn="base">
              <a:buNone/>
            </a:pPr>
            <a:r>
              <a:rPr lang="en-GB" dirty="0" smtClean="0">
                <a:effectLst/>
              </a:rPr>
              <a:t>Hence, the probability is 0.4.</a:t>
            </a:r>
          </a:p>
          <a:p>
            <a:pPr marL="18288" indent="0" fontAlgn="base">
              <a:buNone/>
            </a:pPr>
            <a:r>
              <a:rPr lang="en-GB" dirty="0">
                <a:effectLst/>
              </a:rPr>
              <a:t> </a:t>
            </a:r>
            <a:r>
              <a:rPr lang="en-GB" dirty="0" smtClean="0">
                <a:effectLst/>
              </a:rPr>
              <a:t>     </a:t>
            </a:r>
            <a:endParaRPr lang="en-GB" dirty="0">
              <a:effectLst/>
            </a:endParaRPr>
          </a:p>
          <a:p>
            <a:endParaRPr lang="en-GB" dirty="0"/>
          </a:p>
        </p:txBody>
      </p:sp>
      <p:sp>
        <p:nvSpPr>
          <p:cNvPr id="2" name="Title 1"/>
          <p:cNvSpPr>
            <a:spLocks noGrp="1"/>
          </p:cNvSpPr>
          <p:nvPr>
            <p:ph type="title"/>
          </p:nvPr>
        </p:nvSpPr>
        <p:spPr>
          <a:xfrm>
            <a:off x="228600" y="5943600"/>
            <a:ext cx="7543800" cy="914400"/>
          </a:xfrm>
        </p:spPr>
        <p:txBody>
          <a:bodyPr/>
          <a:lstStyle/>
          <a:p>
            <a:endParaRPr lang="en-GB" dirty="0"/>
          </a:p>
        </p:txBody>
      </p:sp>
      <p:pic>
        <p:nvPicPr>
          <p:cNvPr id="2050" name="Picture 2" descr="C:\Users\INTEL\Desktop\photos\download (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24050"/>
            <a:ext cx="2438400" cy="1876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603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5" end="5"/>
                                            </p:txEl>
                                          </p:spTgt>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6" end="6"/>
                                            </p:txEl>
                                          </p:spTgt>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fltVal val="0"/>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8" end="8"/>
                                            </p:txEl>
                                          </p:spTgt>
                                        </p:tgtEl>
                                        <p:attrNameLst>
                                          <p:attrName>ppt_h</p:attrName>
                                        </p:attrNameLst>
                                      </p:cBhvr>
                                      <p:tavLst>
                                        <p:tav tm="0">
                                          <p:val>
                                            <p:fltVal val="0"/>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23" presetClass="entr" presetSubtype="16"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p:cTn id="61"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62" dur="500" fill="hold"/>
                                        <p:tgtEl>
                                          <p:spTgt spid="3">
                                            <p:txEl>
                                              <p:pRg st="9" end="9"/>
                                            </p:txEl>
                                          </p:spTgt>
                                        </p:tgtEl>
                                        <p:attrNameLst>
                                          <p:attrName>ppt_h</p:attrName>
                                        </p:attrNameLst>
                                      </p:cBhvr>
                                      <p:tavLst>
                                        <p:tav tm="0">
                                          <p:val>
                                            <p:fltVal val="0"/>
                                          </p:val>
                                        </p:tav>
                                        <p:tav tm="100000">
                                          <p:val>
                                            <p:strVal val="#ppt_h"/>
                                          </p:val>
                                        </p:tav>
                                      </p:tavLst>
                                    </p:anim>
                                  </p:childTnLst>
                                </p:cTn>
                              </p:par>
                            </p:childTnLst>
                          </p:cTn>
                        </p:par>
                      </p:childTnLst>
                    </p:cTn>
                  </p:par>
                  <p:par>
                    <p:cTn id="63" fill="hold">
                      <p:stCondLst>
                        <p:cond delay="indefinite"/>
                      </p:stCondLst>
                      <p:childTnLst>
                        <p:par>
                          <p:cTn id="64" fill="hold">
                            <p:stCondLst>
                              <p:cond delay="0"/>
                            </p:stCondLst>
                            <p:childTnLst>
                              <p:par>
                                <p:cTn id="65" presetID="23" presetClass="entr" presetSubtype="16"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p:cTn id="67"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8" dur="500" fill="hold"/>
                                        <p:tgtEl>
                                          <p:spTgt spid="3">
                                            <p:txEl>
                                              <p:pRg st="10" end="10"/>
                                            </p:txEl>
                                          </p:spTgt>
                                        </p:tgtEl>
                                        <p:attrNameLst>
                                          <p:attrName>ppt_h</p:attrName>
                                        </p:attrNameLst>
                                      </p:cBhvr>
                                      <p:tavLst>
                                        <p:tav tm="0">
                                          <p:val>
                                            <p:fltVal val="0"/>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 calcmode="lin" valueType="num">
                                      <p:cBhvr>
                                        <p:cTn id="73"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74" dur="500" fill="hold"/>
                                        <p:tgtEl>
                                          <p:spTgt spid="3">
                                            <p:txEl>
                                              <p:pRg st="11" end="11"/>
                                            </p:txEl>
                                          </p:spTgt>
                                        </p:tgtEl>
                                        <p:attrNameLst>
                                          <p:attrName>ppt_h</p:attrName>
                                        </p:attrNameLst>
                                      </p:cBhvr>
                                      <p:tavLst>
                                        <p:tav tm="0">
                                          <p:val>
                                            <p:fltVal val="0"/>
                                          </p:val>
                                        </p:tav>
                                        <p:tav tm="100000">
                                          <p:val>
                                            <p:strVal val="#ppt_h"/>
                                          </p:val>
                                        </p:tav>
                                      </p:tavLst>
                                    </p:anim>
                                  </p:childTnLst>
                                </p:cTn>
                              </p:par>
                            </p:childTnLst>
                          </p:cTn>
                        </p:par>
                      </p:childTnLst>
                    </p:cTn>
                  </p:par>
                  <p:par>
                    <p:cTn id="75" fill="hold">
                      <p:stCondLst>
                        <p:cond delay="indefinite"/>
                      </p:stCondLst>
                      <p:childTnLst>
                        <p:par>
                          <p:cTn id="76" fill="hold">
                            <p:stCondLst>
                              <p:cond delay="0"/>
                            </p:stCondLst>
                            <p:childTnLst>
                              <p:par>
                                <p:cTn id="77" presetID="23" presetClass="entr" presetSubtype="16" fill="hold" grpId="0" nodeType="clickEffect">
                                  <p:stCondLst>
                                    <p:cond delay="0"/>
                                  </p:stCondLst>
                                  <p:childTnLst>
                                    <p:set>
                                      <p:cBhvr>
                                        <p:cTn id="78" dur="1" fill="hold">
                                          <p:stCondLst>
                                            <p:cond delay="0"/>
                                          </p:stCondLst>
                                        </p:cTn>
                                        <p:tgtEl>
                                          <p:spTgt spid="3">
                                            <p:txEl>
                                              <p:pRg st="12" end="12"/>
                                            </p:txEl>
                                          </p:spTgt>
                                        </p:tgtEl>
                                        <p:attrNameLst>
                                          <p:attrName>style.visibility</p:attrName>
                                        </p:attrNameLst>
                                      </p:cBhvr>
                                      <p:to>
                                        <p:strVal val="visible"/>
                                      </p:to>
                                    </p:set>
                                    <p:anim calcmode="lin" valueType="num">
                                      <p:cBhvr>
                                        <p:cTn id="79"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80" dur="500" fill="hold"/>
                                        <p:tgtEl>
                                          <p:spTgt spid="3">
                                            <p:txEl>
                                              <p:pRg st="12" end="12"/>
                                            </p:txEl>
                                          </p:spTgt>
                                        </p:tgtEl>
                                        <p:attrNameLst>
                                          <p:attrName>ppt_h</p:attrName>
                                        </p:attrNameLst>
                                      </p:cBhvr>
                                      <p:tavLst>
                                        <p:tav tm="0">
                                          <p:val>
                                            <p:fltVal val="0"/>
                                          </p:val>
                                        </p:tav>
                                        <p:tav tm="100000">
                                          <p:val>
                                            <p:strVal val="#ppt_h"/>
                                          </p:val>
                                        </p:tav>
                                      </p:tavLst>
                                    </p:anim>
                                  </p:childTnLst>
                                </p:cTn>
                              </p:par>
                            </p:childTnLst>
                          </p:cTn>
                        </p:par>
                      </p:childTnLst>
                    </p:cTn>
                  </p:par>
                  <p:par>
                    <p:cTn id="81" fill="hold">
                      <p:stCondLst>
                        <p:cond delay="indefinite"/>
                      </p:stCondLst>
                      <p:childTnLst>
                        <p:par>
                          <p:cTn id="82" fill="hold">
                            <p:stCondLst>
                              <p:cond delay="0"/>
                            </p:stCondLst>
                            <p:childTnLst>
                              <p:par>
                                <p:cTn id="83" presetID="23" presetClass="entr" presetSubtype="16" fill="hold" nodeType="clickEffect">
                                  <p:stCondLst>
                                    <p:cond delay="0"/>
                                  </p:stCondLst>
                                  <p:childTnLst>
                                    <p:set>
                                      <p:cBhvr>
                                        <p:cTn id="84" dur="1" fill="hold">
                                          <p:stCondLst>
                                            <p:cond delay="0"/>
                                          </p:stCondLst>
                                        </p:cTn>
                                        <p:tgtEl>
                                          <p:spTgt spid="2050"/>
                                        </p:tgtEl>
                                        <p:attrNameLst>
                                          <p:attrName>style.visibility</p:attrName>
                                        </p:attrNameLst>
                                      </p:cBhvr>
                                      <p:to>
                                        <p:strVal val="visible"/>
                                      </p:to>
                                    </p:set>
                                    <p:anim calcmode="lin" valueType="num">
                                      <p:cBhvr>
                                        <p:cTn id="85" dur="500" fill="hold"/>
                                        <p:tgtEl>
                                          <p:spTgt spid="2050"/>
                                        </p:tgtEl>
                                        <p:attrNameLst>
                                          <p:attrName>ppt_w</p:attrName>
                                        </p:attrNameLst>
                                      </p:cBhvr>
                                      <p:tavLst>
                                        <p:tav tm="0">
                                          <p:val>
                                            <p:fltVal val="0"/>
                                          </p:val>
                                        </p:tav>
                                        <p:tav tm="100000">
                                          <p:val>
                                            <p:strVal val="#ppt_w"/>
                                          </p:val>
                                        </p:tav>
                                      </p:tavLst>
                                    </p:anim>
                                    <p:anim calcmode="lin" valueType="num">
                                      <p:cBhvr>
                                        <p:cTn id="86" dur="5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4600" y="685800"/>
            <a:ext cx="6172200" cy="3657599"/>
          </a:xfrm>
        </p:spPr>
        <p:txBody>
          <a:bodyPr/>
          <a:lstStyle/>
          <a:p>
            <a:r>
              <a:rPr lang="en-GB" b="1" dirty="0" smtClean="0"/>
              <a:t>Combination </a:t>
            </a:r>
            <a:r>
              <a:rPr lang="en-GB" dirty="0"/>
              <a:t>is a way of selecting items from a collection, such that (unlike permutations) the order of selection does not matter. In smaller cases it is possible to </a:t>
            </a:r>
            <a:r>
              <a:rPr lang="en-GB" dirty="0" smtClean="0"/>
              <a:t>count </a:t>
            </a:r>
            <a:r>
              <a:rPr lang="en-GB" dirty="0"/>
              <a:t>the number of </a:t>
            </a:r>
            <a:r>
              <a:rPr lang="en-GB" dirty="0" smtClean="0"/>
              <a:t>combinations.</a:t>
            </a:r>
          </a:p>
          <a:p>
            <a:r>
              <a:rPr lang="en-GB" dirty="0"/>
              <a:t> </a:t>
            </a:r>
            <a:r>
              <a:rPr lang="en-GB" dirty="0" smtClean="0"/>
              <a:t>It is </a:t>
            </a:r>
            <a:r>
              <a:rPr lang="en-GB" dirty="0"/>
              <a:t>simply a manner of selection of members from a given group. In such kind of selection the order does not make a difference.</a:t>
            </a:r>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97251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209800" y="685800"/>
                <a:ext cx="6096000" cy="4114799"/>
              </a:xfrm>
            </p:spPr>
            <p:txBody>
              <a:bodyPr>
                <a:normAutofit fontScale="77500" lnSpcReduction="20000"/>
              </a:bodyPr>
              <a:lstStyle/>
              <a:p>
                <a:pPr marL="18288" indent="0" fontAlgn="base">
                  <a:buNone/>
                </a:pPr>
                <a:r>
                  <a:rPr lang="en-GB" b="1" dirty="0" smtClean="0">
                    <a:effectLst/>
                  </a:rPr>
                  <a:t>FOR EXAMPLE</a:t>
                </a:r>
              </a:p>
              <a:p>
                <a:pPr marL="18288" indent="0" fontAlgn="base">
                  <a:buNone/>
                </a:pPr>
                <a:r>
                  <a:rPr lang="en-GB" dirty="0" smtClean="0">
                    <a:effectLst/>
                  </a:rPr>
                  <a:t>Let </a:t>
                </a:r>
                <a:r>
                  <a:rPr lang="en-GB" dirty="0">
                    <a:effectLst/>
                  </a:rPr>
                  <a:t>us suppose we have 12 adults and 10 kids as an audience of a certain show. Find the </a:t>
                </a:r>
                <a:r>
                  <a:rPr lang="en-GB" dirty="0" smtClean="0">
                    <a:effectLst/>
                  </a:rPr>
                  <a:t>probability the </a:t>
                </a:r>
                <a:r>
                  <a:rPr lang="en-GB" dirty="0">
                    <a:effectLst/>
                  </a:rPr>
                  <a:t>host can select three persons from the audiences to volunteer. The choice must contain two kids and one adult</a:t>
                </a:r>
                <a:r>
                  <a:rPr lang="en-GB" dirty="0" smtClean="0">
                    <a:effectLst/>
                  </a:rPr>
                  <a:t>.</a:t>
                </a:r>
                <a:r>
                  <a:rPr lang="en-GB" dirty="0">
                    <a:effectLst/>
                  </a:rPr>
                  <a:t/>
                </a:r>
                <a:br>
                  <a:rPr lang="en-GB" dirty="0">
                    <a:effectLst/>
                  </a:rPr>
                </a:br>
                <a:endParaRPr lang="en-GB" dirty="0">
                  <a:effectLst/>
                </a:endParaRPr>
              </a:p>
              <a:p>
                <a:pPr marL="18288" indent="0" fontAlgn="base">
                  <a:buNone/>
                </a:pPr>
                <a:r>
                  <a:rPr lang="en-GB" b="1" dirty="0">
                    <a:effectLst/>
                  </a:rPr>
                  <a:t>Solution:</a:t>
                </a:r>
                <a:r>
                  <a:rPr lang="en-GB" dirty="0">
                    <a:effectLst/>
                  </a:rPr>
                  <a:t> As order here does not matter so we have:</a:t>
                </a:r>
                <a:br>
                  <a:rPr lang="en-GB" dirty="0">
                    <a:effectLst/>
                  </a:rPr>
                </a:br>
                <a:endParaRPr lang="en-GB" dirty="0">
                  <a:effectLst/>
                </a:endParaRPr>
              </a:p>
              <a:p>
                <a:pPr marL="18288" indent="0" fontAlgn="base">
                  <a:buNone/>
                </a:pPr>
                <a:r>
                  <a:rPr lang="en-GB" dirty="0">
                    <a:effectLst/>
                  </a:rPr>
                  <a:t>C (10, 2) * C (12, 1) = [10 * 9292] * [121121] = 45 * 12 = 540.</a:t>
                </a:r>
                <a:br>
                  <a:rPr lang="en-GB" dirty="0">
                    <a:effectLst/>
                  </a:rPr>
                </a:br>
                <a:endParaRPr lang="en-GB" dirty="0">
                  <a:effectLst/>
                </a:endParaRPr>
              </a:p>
              <a:p>
                <a:pPr marL="18288" indent="0" fontAlgn="base">
                  <a:buNone/>
                </a:pPr>
                <a:r>
                  <a:rPr lang="en-GB" dirty="0" smtClean="0">
                    <a:effectLst/>
                  </a:rPr>
                  <a:t>So </a:t>
                </a:r>
                <a:r>
                  <a:rPr lang="en-GB" dirty="0">
                    <a:effectLst/>
                  </a:rPr>
                  <a:t>there are 540 ways in which the host can choose the volunteers containing two kids and an adult</a:t>
                </a:r>
                <a:r>
                  <a:rPr lang="en-GB" dirty="0" smtClean="0">
                    <a:effectLst/>
                  </a:rPr>
                  <a:t>.</a:t>
                </a:r>
              </a:p>
              <a:p>
                <a:pPr marL="18288" indent="0" fontAlgn="base">
                  <a:buNone/>
                </a:pPr>
                <a:endParaRPr lang="en-GB" dirty="0">
                  <a:effectLst/>
                </a:endParaRPr>
              </a:p>
              <a:p>
                <a:pPr marL="18288" indent="0" fontAlgn="base">
                  <a:buNone/>
                </a:pPr>
                <a:r>
                  <a:rPr lang="en-GB" dirty="0" smtClean="0">
                    <a:effectLst/>
                  </a:rPr>
                  <a:t>Now, let us find the total number of ways in which the host can select three persons, which is C(22,3) = </a:t>
                </a:r>
                <a14:m>
                  <m:oMath xmlns:m="http://schemas.openxmlformats.org/officeDocument/2006/math">
                    <m:f>
                      <m:fPr>
                        <m:ctrlPr>
                          <a:rPr lang="en-GB" i="1" smtClean="0">
                            <a:effectLst/>
                            <a:latin typeface="Cambria Math"/>
                          </a:rPr>
                        </m:ctrlPr>
                      </m:fPr>
                      <m:num>
                        <m:r>
                          <a:rPr lang="en-GB" b="0" i="1" smtClean="0">
                            <a:effectLst/>
                            <a:latin typeface="Cambria Math"/>
                          </a:rPr>
                          <m:t>22!</m:t>
                        </m:r>
                      </m:num>
                      <m:den>
                        <m:d>
                          <m:dPr>
                            <m:ctrlPr>
                              <a:rPr lang="en-GB" b="0" i="1" smtClean="0">
                                <a:effectLst/>
                                <a:latin typeface="Cambria Math"/>
                              </a:rPr>
                            </m:ctrlPr>
                          </m:dPr>
                          <m:e>
                            <m:r>
                              <a:rPr lang="en-GB" b="0" i="1" smtClean="0">
                                <a:effectLst/>
                                <a:latin typeface="Cambria Math"/>
                              </a:rPr>
                              <m:t>3!</m:t>
                            </m:r>
                          </m:e>
                        </m:d>
                        <m:d>
                          <m:dPr>
                            <m:ctrlPr>
                              <a:rPr lang="en-GB" b="0" i="1" smtClean="0">
                                <a:effectLst/>
                                <a:latin typeface="Cambria Math"/>
                              </a:rPr>
                            </m:ctrlPr>
                          </m:dPr>
                          <m:e>
                            <m:r>
                              <a:rPr lang="en-GB" b="0" i="1" smtClean="0">
                                <a:effectLst/>
                                <a:latin typeface="Cambria Math"/>
                              </a:rPr>
                              <m:t>22−3</m:t>
                            </m:r>
                          </m:e>
                        </m:d>
                        <m:r>
                          <a:rPr lang="en-GB" b="0" i="1" smtClean="0">
                            <a:effectLst/>
                            <a:latin typeface="Cambria Math"/>
                          </a:rPr>
                          <m:t>!</m:t>
                        </m:r>
                      </m:den>
                    </m:f>
                  </m:oMath>
                </a14:m>
                <a:r>
                  <a:rPr lang="en-GB" dirty="0" smtClean="0">
                    <a:effectLst/>
                  </a:rPr>
                  <a:t> =1540.</a:t>
                </a:r>
              </a:p>
              <a:p>
                <a:pPr marL="18288" indent="0" fontAlgn="base">
                  <a:buNone/>
                </a:pPr>
                <a:r>
                  <a:rPr lang="en-GB" dirty="0" smtClean="0">
                    <a:effectLst/>
                  </a:rPr>
                  <a:t>Hence the probability is 0.3506. </a:t>
                </a:r>
                <a:endParaRPr lang="en-GB" dirty="0">
                  <a:effectLst/>
                </a:endParaRPr>
              </a:p>
              <a:p>
                <a:pPr marL="18288" indent="0">
                  <a:buNone/>
                </a:pPr>
                <a:r>
                  <a:rPr lang="en-GB" dirty="0"/>
                  <a:t/>
                </a:r>
                <a:br>
                  <a:rPr lang="en-GB" dirty="0"/>
                </a:b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209800" y="685800"/>
                <a:ext cx="6096000" cy="4114799"/>
              </a:xfrm>
              <a:blipFill rotWithShape="1">
                <a:blip r:embed="rId2"/>
                <a:stretch>
                  <a:fillRect l="-400" t="-1335" r="-1300" b="-2522"/>
                </a:stretch>
              </a:blipFill>
            </p:spPr>
            <p:txBody>
              <a:bodyPr/>
              <a:lstStyle/>
              <a:p>
                <a:r>
                  <a:rPr lang="en-GB">
                    <a:noFill/>
                  </a:rPr>
                  <a:t> </a:t>
                </a:r>
              </a:p>
            </p:txBody>
          </p:sp>
        </mc:Fallback>
      </mc:AlternateContent>
      <p:sp>
        <p:nvSpPr>
          <p:cNvPr id="2" name="Title 1"/>
          <p:cNvSpPr>
            <a:spLocks noGrp="1"/>
          </p:cNvSpPr>
          <p:nvPr>
            <p:ph type="title"/>
          </p:nvPr>
        </p:nvSpPr>
        <p:spPr/>
        <p:txBody>
          <a:bodyPr/>
          <a:lstStyle/>
          <a:p>
            <a:endParaRPr lang="en-GB"/>
          </a:p>
        </p:txBody>
      </p:sp>
      <p:pic>
        <p:nvPicPr>
          <p:cNvPr id="3074" name="Picture 2" descr="C:\Users\INTEL\Desktop\photos\downloa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599" y="1600200"/>
            <a:ext cx="1779373" cy="1828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2494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3">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15"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3">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3">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15"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3">
                                            <p:txEl>
                                              <p:pRg st="8" end="8"/>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7" fill="hold">
                      <p:stCondLst>
                        <p:cond delay="indefinite"/>
                      </p:stCondLst>
                      <p:childTnLst>
                        <p:par>
                          <p:cTn id="68" fill="hold">
                            <p:stCondLst>
                              <p:cond delay="0"/>
                            </p:stCondLst>
                            <p:childTnLst>
                              <p:par>
                                <p:cTn id="69" presetID="35" presetClass="entr" presetSubtype="0" fill="hold" nodeType="clickEffect">
                                  <p:stCondLst>
                                    <p:cond delay="0"/>
                                  </p:stCondLst>
                                  <p:childTnLst>
                                    <p:set>
                                      <p:cBhvr>
                                        <p:cTn id="70" dur="1" fill="hold">
                                          <p:stCondLst>
                                            <p:cond delay="0"/>
                                          </p:stCondLst>
                                        </p:cTn>
                                        <p:tgtEl>
                                          <p:spTgt spid="3074"/>
                                        </p:tgtEl>
                                        <p:attrNameLst>
                                          <p:attrName>style.visibility</p:attrName>
                                        </p:attrNameLst>
                                      </p:cBhvr>
                                      <p:to>
                                        <p:strVal val="visible"/>
                                      </p:to>
                                    </p:set>
                                    <p:animEffect transition="in" filter="fade">
                                      <p:cBhvr>
                                        <p:cTn id="71" dur="2000"/>
                                        <p:tgtEl>
                                          <p:spTgt spid="3074"/>
                                        </p:tgtEl>
                                      </p:cBhvr>
                                    </p:animEffect>
                                    <p:anim calcmode="lin" valueType="num">
                                      <p:cBhvr>
                                        <p:cTn id="72" dur="2000" fill="hold"/>
                                        <p:tgtEl>
                                          <p:spTgt spid="3074"/>
                                        </p:tgtEl>
                                        <p:attrNameLst>
                                          <p:attrName>style.rotation</p:attrName>
                                        </p:attrNameLst>
                                      </p:cBhvr>
                                      <p:tavLst>
                                        <p:tav tm="0">
                                          <p:val>
                                            <p:fltVal val="720"/>
                                          </p:val>
                                        </p:tav>
                                        <p:tav tm="100000">
                                          <p:val>
                                            <p:fltVal val="0"/>
                                          </p:val>
                                        </p:tav>
                                      </p:tavLst>
                                    </p:anim>
                                    <p:anim calcmode="lin" valueType="num">
                                      <p:cBhvr>
                                        <p:cTn id="73" dur="2000" fill="hold"/>
                                        <p:tgtEl>
                                          <p:spTgt spid="3074"/>
                                        </p:tgtEl>
                                        <p:attrNameLst>
                                          <p:attrName>ppt_h</p:attrName>
                                        </p:attrNameLst>
                                      </p:cBhvr>
                                      <p:tavLst>
                                        <p:tav tm="0">
                                          <p:val>
                                            <p:fltVal val="0"/>
                                          </p:val>
                                        </p:tav>
                                        <p:tav tm="100000">
                                          <p:val>
                                            <p:strVal val="#ppt_h"/>
                                          </p:val>
                                        </p:tav>
                                      </p:tavLst>
                                    </p:anim>
                                    <p:anim calcmode="lin" valueType="num">
                                      <p:cBhvr>
                                        <p:cTn id="74" dur="2000" fill="hold"/>
                                        <p:tgtEl>
                                          <p:spTgt spid="307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685801"/>
            <a:ext cx="7391400" cy="3657599"/>
          </a:xfrm>
        </p:spPr>
        <p:txBody>
          <a:bodyPr>
            <a:normAutofit/>
          </a:bodyPr>
          <a:lstStyle/>
          <a:p>
            <a:pPr marL="18288" indent="0" algn="ctr">
              <a:buNone/>
            </a:pPr>
            <a:r>
              <a:rPr lang="en-GB" sz="4800" dirty="0" smtClean="0"/>
              <a:t>THANK</a:t>
            </a:r>
            <a:r>
              <a:rPr lang="en-GB" sz="4000" dirty="0" smtClean="0"/>
              <a:t> </a:t>
            </a:r>
            <a:r>
              <a:rPr lang="en-GB" sz="4800" dirty="0" smtClean="0"/>
              <a:t>YOU</a:t>
            </a:r>
            <a:endParaRPr lang="en-GB" sz="4000" dirty="0"/>
          </a:p>
        </p:txBody>
      </p:sp>
      <p:sp>
        <p:nvSpPr>
          <p:cNvPr id="3" name="Title 2"/>
          <p:cNvSpPr>
            <a:spLocks noGrp="1"/>
          </p:cNvSpPr>
          <p:nvPr>
            <p:ph type="title"/>
          </p:nvPr>
        </p:nvSpPr>
        <p:spPr/>
        <p:txBody>
          <a:bodyPr/>
          <a:lstStyle/>
          <a:p>
            <a:endParaRPr lang="en-GB" dirty="0"/>
          </a:p>
        </p:txBody>
      </p:sp>
      <p:cxnSp>
        <p:nvCxnSpPr>
          <p:cNvPr id="5" name="Straight Connector 4"/>
          <p:cNvCxnSpPr/>
          <p:nvPr/>
        </p:nvCxnSpPr>
        <p:spPr>
          <a:xfrm>
            <a:off x="2438400" y="2895600"/>
            <a:ext cx="4191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358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610</TotalTime>
  <Words>1262</Words>
  <Application>Microsoft Office PowerPoint</Application>
  <PresentationFormat>On-screen Show (4:3)</PresentationFormat>
  <Paragraphs>152</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Elemental</vt:lpstr>
      <vt:lpstr>Probability</vt:lpstr>
      <vt:lpstr>Introduction</vt:lpstr>
      <vt:lpstr>For example :</vt:lpstr>
      <vt:lpstr>History</vt:lpstr>
      <vt:lpstr>PowerPoint Presentation</vt:lpstr>
      <vt:lpstr>Applications</vt:lpstr>
      <vt:lpstr>Examples</vt:lpstr>
      <vt:lpstr>PowerPoint Presentation</vt:lpstr>
      <vt:lpstr>Activity to better understand Probability</vt:lpstr>
      <vt:lpstr>PowerPoint Presentation</vt:lpstr>
      <vt:lpstr>Permutation and Combination : Essential processes in Probability</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Probability</dc:title>
  <dc:creator>INTEL</dc:creator>
  <cp:lastModifiedBy>INTEL</cp:lastModifiedBy>
  <cp:revision>29</cp:revision>
  <dcterms:created xsi:type="dcterms:W3CDTF">2006-08-16T00:00:00Z</dcterms:created>
  <dcterms:modified xsi:type="dcterms:W3CDTF">2017-07-03T00:38:58Z</dcterms:modified>
</cp:coreProperties>
</file>